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61" r:id="rId5"/>
    <p:sldId id="282" r:id="rId6"/>
    <p:sldId id="283" r:id="rId7"/>
    <p:sldId id="284" r:id="rId8"/>
    <p:sldId id="285" r:id="rId9"/>
    <p:sldId id="257" r:id="rId10"/>
    <p:sldId id="286" r:id="rId11"/>
    <p:sldId id="258" r:id="rId12"/>
    <p:sldId id="288" r:id="rId13"/>
    <p:sldId id="289" r:id="rId14"/>
    <p:sldId id="290" r:id="rId15"/>
    <p:sldId id="269" r:id="rId16"/>
    <p:sldId id="287" r:id="rId17"/>
    <p:sldId id="270" r:id="rId18"/>
    <p:sldId id="271" r:id="rId19"/>
    <p:sldId id="272" r:id="rId20"/>
    <p:sldId id="273" r:id="rId21"/>
    <p:sldId id="274" r:id="rId22"/>
    <p:sldId id="275" r:id="rId23"/>
    <p:sldId id="260" r:id="rId24"/>
    <p:sldId id="262" r:id="rId25"/>
    <p:sldId id="263" r:id="rId26"/>
    <p:sldId id="264" r:id="rId27"/>
    <p:sldId id="265" r:id="rId28"/>
    <p:sldId id="266" r:id="rId29"/>
    <p:sldId id="267" r:id="rId30"/>
    <p:sldId id="291" r:id="rId31"/>
    <p:sldId id="293" r:id="rId32"/>
    <p:sldId id="292" r:id="rId33"/>
    <p:sldId id="268" r:id="rId34"/>
    <p:sldId id="276" r:id="rId35"/>
    <p:sldId id="277" r:id="rId36"/>
    <p:sldId id="278" r:id="rId37"/>
    <p:sldId id="279" r:id="rId38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FA5FD-7318-4B1A-B6F4-EC66D9CC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09F5AF-B639-4179-A22F-08D67765C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D8B515-F1A0-44CF-A4D1-7652A5DD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9AAC9C-C3DD-4019-9F07-181EEE85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D0A925-F67D-426A-AEF0-62B63A13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1179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DD6CC-5163-4E6A-8FC1-B25F9B32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4CB30B-1476-4516-8F7E-46577B2D4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E67B1-C8C5-4429-A251-A807ED37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9584D8-684E-4A26-8A7E-CBDDC14C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46864E-30E8-4CD8-B9BB-FED6C956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0629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CF6EF8A-844C-4662-B9CF-387EC4A7D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20DBC0F-36B8-4FF2-9253-6CDE0185D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FE6A25-6436-4BCF-BDC4-696EB331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C3A951-6324-47CB-93BF-5031D73E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E86757-6593-410D-970E-BA666314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6664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C35C3-8AE5-473C-A8B9-C099E959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592B43-C799-437A-B166-A9C77694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AED559-B801-4429-9860-0059A359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633C93-16B1-487D-A18C-7B1A7C7D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71EF9A-E324-48AC-8835-74EF79F0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378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5CC5F-1E63-4403-929F-9CF7FE32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1F4397-83C2-4510-8AE2-E85FAAA61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DD308D-8F2F-4FFC-BE46-13B70553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CAE3B7-A8E8-404A-90E3-9C1690DA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29D20B-AC29-464E-B71F-330C38F4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7258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73A72-5D24-4758-8B98-93B99518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489BE1-1A57-4F5F-926B-1B2A659EE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0A4D99-B91F-4DF5-9FEA-D63845544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7DE552-7214-4BC0-9642-2714B307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70CE75-987B-4B42-BE29-AA64822E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9505A5-2099-432E-9E54-6DA3FC8B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187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EA8FD-5BD1-4376-954B-16213D2B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BC32CE-B3F4-4337-80A7-BD192CF35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7A04BE-4F68-46E8-B660-C46B1FF0C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94E966-60DD-4F28-B9E9-5D2739B4F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34C97E-EBA0-4449-8FEA-04259CBC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FA9E71C-CF32-471D-A512-7AF6EE1F0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421D84-3142-4ADB-B219-458A2234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33A8CF5-0792-4371-867E-A2A11DD3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199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31A0C-BD07-45E5-92AA-6CAA50E0B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3E8800-BB9A-4635-A80E-44B95C8F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22E4AC-85FA-4899-B16C-FDB8E3D1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BC6192-C8CC-4DD5-9E58-F557AFD9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0044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565C1A9-0E71-4812-8330-8499EA149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B186777-668C-4DFC-B5E5-3FD1B847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7542D9-6AFC-4C69-8058-E3FF3073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9443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407A7-4B06-4AA2-90E2-5173E2D3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ADE15C-D65C-429D-90B0-7333D7D12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B8A43E-0839-4C96-9B47-71EFB3F13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CB48E5-97EC-450A-A7F9-FFE539B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CAED92-43C1-4090-B7D7-AE11567F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E2CE50-1B00-43FF-B41B-56FF9D2B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8274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BA16F-86D6-4AC0-AB3F-D6ED08D7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E1E075A-7B54-4B0B-AFDB-87528608D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5ED677-9416-48FD-810C-CEADE83E4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25CA02-24E0-4ACF-B670-4927A072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3872C1-BA7B-435D-8B7C-895F3D0E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2A9945-CF4B-4E4B-AEF8-1A6F0E92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5646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3AB8F8-3D80-47F0-9E68-3A95AD45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7C875F-872C-48D8-9941-C67CBF28B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7F3BC8-FC89-4AA7-8681-516EF8C72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466A6-6D8A-41B3-9832-ADC40573787C}" type="datetimeFigureOut">
              <a:rPr lang="es-EC" smtClean="0"/>
              <a:t>13/8/2018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6D5069-8467-4288-B89C-6A5E80C35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F5731C-EC4F-4BE6-9041-27231C8B9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7614F-7C06-40B9-BBDB-7555942A64D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696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A9BF8-75A6-4504-8D09-6605B013D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Inteligencia</a:t>
            </a:r>
            <a:r>
              <a:rPr lang="en-CA" dirty="0"/>
              <a:t> Artificial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24C953-1802-4ACE-8226-17EA68738E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err="1"/>
              <a:t>Logica</a:t>
            </a:r>
            <a:r>
              <a:rPr lang="en-CA" dirty="0"/>
              <a:t> </a:t>
            </a:r>
            <a:r>
              <a:rPr lang="en-CA" dirty="0" err="1"/>
              <a:t>Difusa</a:t>
            </a:r>
            <a:endParaRPr lang="en-CA" dirty="0"/>
          </a:p>
          <a:p>
            <a:r>
              <a:rPr lang="en-CA" dirty="0"/>
              <a:t>Otilia Alejandro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478563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F1FA1-298B-4533-ADC4-47FA20B0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Definicion</a:t>
            </a:r>
            <a:r>
              <a:rPr lang="en-CA" dirty="0"/>
              <a:t> formal de conjuntos </a:t>
            </a:r>
            <a:r>
              <a:rPr lang="en-CA" dirty="0" err="1"/>
              <a:t>difusos</a:t>
            </a:r>
            <a:r>
              <a:rPr lang="en-CA" dirty="0"/>
              <a:t> </a:t>
            </a:r>
            <a:endParaRPr lang="es-EC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6227A8-6FA1-42B4-9651-702EF7299947}"/>
              </a:ext>
            </a:extLst>
          </p:cNvPr>
          <p:cNvSpPr txBox="1"/>
          <p:nvPr/>
        </p:nvSpPr>
        <p:spPr>
          <a:xfrm>
            <a:off x="1192696" y="2551837"/>
            <a:ext cx="9397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altLang="es-EC" i="1" dirty="0">
                <a:latin typeface="Arial" panose="020B0604020202020204" pitchFamily="34" charset="0"/>
              </a:rPr>
              <a:t>Sea </a:t>
            </a:r>
            <a:r>
              <a:rPr lang="es-EC" altLang="es-EC" i="1" dirty="0">
                <a:latin typeface="MathJax_Math"/>
              </a:rPr>
              <a:t>X </a:t>
            </a:r>
            <a:r>
              <a:rPr lang="es-EC" altLang="es-EC" i="1" dirty="0">
                <a:latin typeface="Arial" panose="020B0604020202020204" pitchFamily="34" charset="0"/>
              </a:rPr>
              <a:t>un conjunto clásico. Un conjunto difuso,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altLang="es-EC" i="1" dirty="0">
                <a:latin typeface="Arial" panose="020B0604020202020204" pitchFamily="34" charset="0"/>
              </a:rPr>
              <a:t> </a:t>
            </a:r>
            <a:r>
              <a:rPr lang="es-EC" altLang="es-EC" b="1" i="1" dirty="0">
                <a:latin typeface="MathJax_Math"/>
              </a:rPr>
              <a:t>A</a:t>
            </a:r>
            <a:r>
              <a:rPr lang="es-EC" altLang="es-EC" i="1" dirty="0"/>
              <a:t>, en </a:t>
            </a:r>
            <a:r>
              <a:rPr lang="es-EC" altLang="es-EC" i="1" dirty="0">
                <a:latin typeface="MathJax_Math"/>
              </a:rPr>
              <a:t>X</a:t>
            </a:r>
            <a:r>
              <a:rPr lang="es-EC" altLang="es-EC" i="1" dirty="0"/>
              <a:t> viene caracterizado por la función de pertenencia </a:t>
            </a:r>
            <a:r>
              <a:rPr lang="es-EC" altLang="es-EC" i="1" dirty="0" err="1">
                <a:latin typeface="MathJax_Math"/>
              </a:rPr>
              <a:t>fA</a:t>
            </a:r>
            <a:r>
              <a:rPr lang="es-EC" altLang="es-EC" i="1" dirty="0">
                <a:latin typeface="MathJax_Main"/>
              </a:rPr>
              <a:t>(</a:t>
            </a:r>
            <a:r>
              <a:rPr lang="es-EC" altLang="es-EC" i="1" dirty="0">
                <a:latin typeface="MathJax_Math"/>
              </a:rPr>
              <a:t>x</a:t>
            </a:r>
            <a:r>
              <a:rPr lang="es-EC" altLang="es-EC" i="1" dirty="0">
                <a:latin typeface="MathJax_Main"/>
              </a:rPr>
              <a:t>)</a:t>
            </a:r>
            <a:r>
              <a:rPr lang="es-EC" altLang="es-EC" i="1" dirty="0"/>
              <a:t>, que asocia a cada punto </a:t>
            </a:r>
            <a:r>
              <a:rPr lang="es-EC" altLang="es-EC" i="1" dirty="0" err="1">
                <a:latin typeface="MathJax_Math"/>
              </a:rPr>
              <a:t>x</a:t>
            </a:r>
            <a:r>
              <a:rPr lang="es-EC" altLang="es-EC" i="1" dirty="0" err="1">
                <a:latin typeface="MathJax_Main"/>
              </a:rPr>
              <a:t>∈</a:t>
            </a:r>
            <a:r>
              <a:rPr lang="es-EC" altLang="es-EC" i="1" dirty="0" err="1">
                <a:latin typeface="MathJax_Math"/>
              </a:rPr>
              <a:t>X</a:t>
            </a:r>
            <a:r>
              <a:rPr lang="es-EC" altLang="es-EC" i="1" dirty="0"/>
              <a:t> un número real del intervalo </a:t>
            </a:r>
            <a:r>
              <a:rPr lang="es-EC" altLang="es-EC" i="1" dirty="0">
                <a:latin typeface="MathJax_Main"/>
              </a:rPr>
              <a:t>[0,1]</a:t>
            </a:r>
            <a:r>
              <a:rPr lang="es-EC" altLang="es-EC" i="1" dirty="0"/>
              <a:t>, donde los valores de </a:t>
            </a:r>
            <a:r>
              <a:rPr lang="es-EC" altLang="es-EC" i="1" dirty="0" err="1">
                <a:latin typeface="MathJax_Math"/>
              </a:rPr>
              <a:t>fA</a:t>
            </a:r>
            <a:r>
              <a:rPr lang="es-EC" altLang="es-EC" i="1" dirty="0">
                <a:latin typeface="MathJax_Main"/>
              </a:rPr>
              <a:t>(</a:t>
            </a:r>
            <a:r>
              <a:rPr lang="es-EC" altLang="es-EC" i="1" dirty="0">
                <a:latin typeface="MathJax_Math"/>
              </a:rPr>
              <a:t>x</a:t>
            </a:r>
            <a:r>
              <a:rPr lang="es-EC" altLang="es-EC" i="1" dirty="0">
                <a:latin typeface="MathJax_Main"/>
              </a:rPr>
              <a:t>)</a:t>
            </a:r>
            <a:r>
              <a:rPr lang="es-EC" altLang="es-EC" i="1" dirty="0"/>
              <a:t> representan el "grado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altLang="es-EC" i="1" dirty="0"/>
              <a:t>de pertenencia" de </a:t>
            </a:r>
            <a:r>
              <a:rPr lang="es-EC" altLang="es-EC" i="1" dirty="0">
                <a:latin typeface="MathJax_Math"/>
              </a:rPr>
              <a:t>x</a:t>
            </a:r>
            <a:r>
              <a:rPr lang="es-EC" altLang="es-EC" i="1" dirty="0"/>
              <a:t> en </a:t>
            </a:r>
            <a:r>
              <a:rPr lang="es-EC" altLang="es-EC" i="1" dirty="0">
                <a:latin typeface="MathJax_Math"/>
              </a:rPr>
              <a:t>A</a:t>
            </a:r>
            <a:r>
              <a:rPr lang="es-EC" altLang="es-EC" i="1" dirty="0"/>
              <a:t>, de forma que, cuanto más cerca esté el valor de </a:t>
            </a:r>
            <a:r>
              <a:rPr lang="es-EC" altLang="es-EC" i="1" dirty="0" err="1">
                <a:latin typeface="MathJax_Math"/>
              </a:rPr>
              <a:t>fA</a:t>
            </a:r>
            <a:r>
              <a:rPr lang="es-EC" altLang="es-EC" i="1" dirty="0">
                <a:latin typeface="MathJax_Main"/>
              </a:rPr>
              <a:t>(</a:t>
            </a:r>
            <a:r>
              <a:rPr lang="es-EC" altLang="es-EC" i="1" dirty="0">
                <a:latin typeface="MathJax_Math"/>
              </a:rPr>
              <a:t>x</a:t>
            </a:r>
            <a:r>
              <a:rPr lang="es-EC" altLang="es-EC" i="1" dirty="0">
                <a:latin typeface="MathJax_Main"/>
              </a:rPr>
              <a:t>)</a:t>
            </a:r>
            <a:r>
              <a:rPr lang="es-EC" altLang="es-EC" i="1" dirty="0"/>
              <a:t> a </a:t>
            </a:r>
            <a:r>
              <a:rPr lang="es-EC" altLang="es-EC" i="1" dirty="0">
                <a:latin typeface="MathJax_Main"/>
              </a:rPr>
              <a:t>1</a:t>
            </a:r>
            <a:r>
              <a:rPr lang="es-EC" altLang="es-EC" i="1" dirty="0"/>
              <a:t>, mayor es el grado de pertenencia de </a:t>
            </a:r>
            <a:r>
              <a:rPr lang="es-EC" altLang="es-EC" i="1" dirty="0">
                <a:latin typeface="MathJax_Math"/>
              </a:rPr>
              <a:t>x</a:t>
            </a:r>
            <a:r>
              <a:rPr lang="es-EC" altLang="es-EC" i="1" dirty="0"/>
              <a:t> a </a:t>
            </a:r>
            <a:r>
              <a:rPr lang="es-EC" altLang="es-EC" i="1" dirty="0" err="1">
                <a:latin typeface="MathJax_Math"/>
              </a:rPr>
              <a:t>A</a:t>
            </a:r>
            <a:r>
              <a:rPr lang="es-EC" altLang="es-EC" i="1" dirty="0"/>
              <a:t>.</a:t>
            </a:r>
            <a:r>
              <a:rPr lang="es-EC" altLang="es-EC" dirty="0">
                <a:latin typeface="Arial" panose="020B0604020202020204" pitchFamily="34" charset="0"/>
              </a:rPr>
              <a:t> 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13681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A4A7B-CBE4-4B9C-847A-CE57CD62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Fuzzy sets: </a:t>
            </a:r>
            <a:r>
              <a:rPr lang="en-CA" dirty="0" err="1"/>
              <a:t>Notacion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1651B3-A26D-4B3B-B355-BE5AC50ED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 X </a:t>
            </a:r>
            <a:r>
              <a:rPr lang="en-CA" dirty="0" err="1"/>
              <a:t>es</a:t>
            </a:r>
            <a:r>
              <a:rPr lang="en-CA" dirty="0"/>
              <a:t> un conjunto de </a:t>
            </a:r>
            <a:r>
              <a:rPr lang="en-CA" dirty="0" err="1"/>
              <a:t>objetos</a:t>
            </a:r>
            <a:r>
              <a:rPr lang="en-CA" dirty="0"/>
              <a:t>, con </a:t>
            </a:r>
            <a:r>
              <a:rPr lang="en-CA" dirty="0" err="1"/>
              <a:t>elementos</a:t>
            </a:r>
            <a:r>
              <a:rPr lang="en-CA" dirty="0"/>
              <a:t> </a:t>
            </a:r>
            <a:r>
              <a:rPr lang="en-CA" dirty="0" err="1"/>
              <a:t>representados</a:t>
            </a:r>
            <a:r>
              <a:rPr lang="en-CA" dirty="0"/>
              <a:t> </a:t>
            </a:r>
            <a:r>
              <a:rPr lang="en-CA" dirty="0" err="1"/>
              <a:t>como</a:t>
            </a:r>
            <a:r>
              <a:rPr lang="en-CA" dirty="0"/>
              <a:t> x. Un fuzzy set </a:t>
            </a:r>
            <a:r>
              <a:rPr lang="en-US" altLang="es-EC" dirty="0"/>
              <a:t>Ã, </a:t>
            </a:r>
            <a:r>
              <a:rPr lang="en-US" altLang="es-EC" dirty="0" err="1"/>
              <a:t>en</a:t>
            </a:r>
            <a:r>
              <a:rPr lang="en-US" altLang="es-EC" dirty="0"/>
              <a:t> X se </a:t>
            </a:r>
            <a:r>
              <a:rPr lang="en-US" altLang="es-EC" dirty="0" err="1"/>
              <a:t>caracteriza</a:t>
            </a:r>
            <a:r>
              <a:rPr lang="en-US" altLang="es-EC" dirty="0"/>
              <a:t> </a:t>
            </a:r>
            <a:r>
              <a:rPr lang="en-US" altLang="es-EC" dirty="0" err="1"/>
              <a:t>por</a:t>
            </a:r>
            <a:r>
              <a:rPr lang="en-US" altLang="es-EC" dirty="0"/>
              <a:t> </a:t>
            </a:r>
            <a:r>
              <a:rPr lang="en-US" altLang="es-EC" dirty="0" err="1"/>
              <a:t>una</a:t>
            </a:r>
            <a:r>
              <a:rPr lang="en-US" altLang="es-EC" dirty="0"/>
              <a:t> </a:t>
            </a:r>
            <a:r>
              <a:rPr lang="en-US" altLang="es-EC" dirty="0" err="1"/>
              <a:t>funcion</a:t>
            </a:r>
            <a:r>
              <a:rPr lang="en-US" altLang="es-EC" dirty="0"/>
              <a:t> de </a:t>
            </a:r>
            <a:r>
              <a:rPr lang="en-US" altLang="es-EC" dirty="0" err="1"/>
              <a:t>membresia</a:t>
            </a:r>
            <a:r>
              <a:rPr lang="en-US" altLang="es-EC" dirty="0"/>
              <a:t> </a:t>
            </a:r>
            <a:r>
              <a:rPr lang="en-US" altLang="es-EC" i="1" dirty="0" err="1">
                <a:latin typeface="Symbol" panose="05050102010706020507" pitchFamily="18" charset="2"/>
              </a:rPr>
              <a:t>m</a:t>
            </a:r>
            <a:r>
              <a:rPr lang="en-US" altLang="es-EC" baseline="-25000" dirty="0" err="1"/>
              <a:t>Ã</a:t>
            </a:r>
            <a:r>
              <a:rPr lang="en-US" altLang="es-EC" dirty="0"/>
              <a:t>(x) que </a:t>
            </a:r>
            <a:r>
              <a:rPr lang="en-US" altLang="es-EC" dirty="0" err="1"/>
              <a:t>mapea</a:t>
            </a:r>
            <a:r>
              <a:rPr lang="en-US" altLang="es-EC" dirty="0"/>
              <a:t> </a:t>
            </a:r>
            <a:r>
              <a:rPr lang="en-US" altLang="es-EC" dirty="0" err="1"/>
              <a:t>cada</a:t>
            </a:r>
            <a:r>
              <a:rPr lang="en-US" altLang="es-EC" dirty="0"/>
              <a:t> </a:t>
            </a:r>
            <a:r>
              <a:rPr lang="en-US" altLang="es-EC" dirty="0" err="1"/>
              <a:t>objeto</a:t>
            </a:r>
            <a:r>
              <a:rPr lang="en-US" altLang="es-EC" dirty="0"/>
              <a:t> de Ã, </a:t>
            </a:r>
            <a:r>
              <a:rPr lang="en-US" altLang="es-EC" dirty="0" err="1"/>
              <a:t>en</a:t>
            </a:r>
            <a:r>
              <a:rPr lang="en-US" altLang="es-EC" dirty="0"/>
              <a:t> el </a:t>
            </a:r>
            <a:r>
              <a:rPr lang="en-US" altLang="es-EC" dirty="0" err="1"/>
              <a:t>intervalo</a:t>
            </a:r>
            <a:r>
              <a:rPr lang="en-US" altLang="es-EC" dirty="0"/>
              <a:t> de </a:t>
            </a:r>
            <a:r>
              <a:rPr lang="en-US" altLang="es-EC" dirty="0" err="1"/>
              <a:t>numeros</a:t>
            </a:r>
            <a:r>
              <a:rPr lang="en-US" altLang="es-EC" dirty="0"/>
              <a:t> </a:t>
            </a:r>
            <a:r>
              <a:rPr lang="en-US" altLang="es-EC" dirty="0" err="1"/>
              <a:t>reales</a:t>
            </a:r>
            <a:r>
              <a:rPr lang="en-US" altLang="es-EC" dirty="0"/>
              <a:t> [0, 1].</a:t>
            </a:r>
          </a:p>
          <a:p>
            <a:r>
              <a:rPr lang="en-US" altLang="es-EC" dirty="0" err="1"/>
              <a:t>μ</a:t>
            </a:r>
            <a:r>
              <a:rPr lang="en-US" altLang="es-EC" baseline="-25000" dirty="0" err="1"/>
              <a:t>Ã</a:t>
            </a:r>
            <a:r>
              <a:rPr lang="en-US" altLang="es-EC" baseline="-25000" dirty="0"/>
              <a:t> </a:t>
            </a:r>
            <a:r>
              <a:rPr lang="en-US" altLang="es-EC" dirty="0"/>
              <a:t>(x) </a:t>
            </a:r>
            <a:r>
              <a:rPr lang="en-US" altLang="es-EC" dirty="0" err="1"/>
              <a:t>es</a:t>
            </a:r>
            <a:r>
              <a:rPr lang="en-US" altLang="es-EC" dirty="0"/>
              <a:t> </a:t>
            </a:r>
            <a:r>
              <a:rPr lang="en-US" altLang="es-EC" dirty="0" err="1"/>
              <a:t>interpretada</a:t>
            </a:r>
            <a:r>
              <a:rPr lang="en-US" altLang="es-EC" dirty="0"/>
              <a:t> </a:t>
            </a:r>
            <a:r>
              <a:rPr lang="en-US" altLang="es-EC" dirty="0" err="1"/>
              <a:t>como</a:t>
            </a:r>
            <a:r>
              <a:rPr lang="en-US" altLang="es-EC" dirty="0"/>
              <a:t> el </a:t>
            </a:r>
            <a:r>
              <a:rPr lang="en-US" altLang="es-EC" b="1" dirty="0" err="1"/>
              <a:t>grado</a:t>
            </a:r>
            <a:r>
              <a:rPr lang="en-US" altLang="es-EC" b="1" dirty="0"/>
              <a:t> de </a:t>
            </a:r>
            <a:r>
              <a:rPr lang="en-US" altLang="es-EC" b="1" dirty="0" err="1"/>
              <a:t>membresia</a:t>
            </a:r>
            <a:r>
              <a:rPr lang="en-US" altLang="es-EC" b="1" dirty="0"/>
              <a:t> </a:t>
            </a:r>
            <a:r>
              <a:rPr lang="en-US" altLang="es-EC" dirty="0"/>
              <a:t>del element x </a:t>
            </a:r>
            <a:r>
              <a:rPr lang="en-US" altLang="es-EC" dirty="0" err="1"/>
              <a:t>en</a:t>
            </a:r>
            <a:r>
              <a:rPr lang="en-US" altLang="es-EC" dirty="0"/>
              <a:t> el fuzzy set Ã para </a:t>
            </a:r>
            <a:r>
              <a:rPr lang="en-US" altLang="es-EC" dirty="0" err="1"/>
              <a:t>cada</a:t>
            </a:r>
            <a:r>
              <a:rPr lang="en-US" altLang="es-EC" dirty="0"/>
              <a:t> x ∈ X</a:t>
            </a:r>
          </a:p>
          <a:p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altLang="es-EC" i="1" dirty="0" err="1">
                <a:latin typeface="Symbol" panose="05050102010706020507" pitchFamily="18" charset="2"/>
              </a:rPr>
              <a:t>m</a:t>
            </a:r>
            <a:r>
              <a:rPr lang="en-US" altLang="es-EC" baseline="-25000" dirty="0" err="1"/>
              <a:t>Ã</a:t>
            </a:r>
            <a:r>
              <a:rPr lang="en-US" altLang="es-EC" dirty="0"/>
              <a:t>(</a:t>
            </a:r>
            <a:r>
              <a:rPr lang="en-US" altLang="es-EC" i="1" dirty="0"/>
              <a:t>x</a:t>
            </a:r>
            <a:r>
              <a:rPr lang="en-US" altLang="es-EC" dirty="0"/>
              <a:t>) </a:t>
            </a:r>
            <a:r>
              <a:rPr lang="en-US" altLang="es-EC" dirty="0" err="1"/>
              <a:t>es</a:t>
            </a:r>
            <a:r>
              <a:rPr lang="en-US" altLang="es-EC" dirty="0"/>
              <a:t> la function de </a:t>
            </a:r>
            <a:r>
              <a:rPr lang="en-US" altLang="es-EC" dirty="0" err="1"/>
              <a:t>membresia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8000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41D4A-B1EA-453C-ADB0-CF057B3E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Desglozando</a:t>
            </a:r>
            <a:r>
              <a:rPr lang="en-CA" dirty="0"/>
              <a:t> la formula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669238-BA1C-4766-BDA2-3517575D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X : conjunto </a:t>
            </a:r>
            <a:r>
              <a:rPr lang="en-CA" dirty="0" err="1"/>
              <a:t>clasico</a:t>
            </a:r>
            <a:r>
              <a:rPr lang="en-CA" dirty="0"/>
              <a:t> </a:t>
            </a:r>
          </a:p>
          <a:p>
            <a:r>
              <a:rPr lang="en-US" altLang="es-EC" dirty="0"/>
              <a:t>Ã</a:t>
            </a:r>
            <a:r>
              <a:rPr lang="en-CA" dirty="0"/>
              <a:t> : conjunto </a:t>
            </a:r>
            <a:r>
              <a:rPr lang="en-CA" dirty="0" err="1"/>
              <a:t>difuso</a:t>
            </a:r>
            <a:r>
              <a:rPr lang="en-CA" dirty="0"/>
              <a:t> </a:t>
            </a:r>
          </a:p>
          <a:p>
            <a:r>
              <a:rPr lang="en-CA" dirty="0"/>
              <a:t>El conjunto </a:t>
            </a:r>
            <a:r>
              <a:rPr lang="en-CA" dirty="0" err="1"/>
              <a:t>difuso</a:t>
            </a:r>
            <a:r>
              <a:rPr lang="en-CA" dirty="0"/>
              <a:t> </a:t>
            </a:r>
            <a:r>
              <a:rPr lang="en-US" altLang="es-EC" dirty="0"/>
              <a:t>Ã</a:t>
            </a:r>
            <a:r>
              <a:rPr lang="en-CA" dirty="0"/>
              <a:t> </a:t>
            </a:r>
            <a:r>
              <a:rPr lang="en-CA" dirty="0" err="1"/>
              <a:t>viene</a:t>
            </a:r>
            <a:r>
              <a:rPr lang="en-CA" dirty="0"/>
              <a:t> </a:t>
            </a:r>
            <a:r>
              <a:rPr lang="en-CA" dirty="0" err="1"/>
              <a:t>caracterizado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X </a:t>
            </a:r>
            <a:r>
              <a:rPr lang="en-CA" dirty="0" err="1"/>
              <a:t>por</a:t>
            </a:r>
            <a:r>
              <a:rPr lang="en-CA" dirty="0"/>
              <a:t> la function de </a:t>
            </a:r>
            <a:r>
              <a:rPr lang="en-CA" dirty="0" err="1"/>
              <a:t>pertenencia</a:t>
            </a:r>
            <a:r>
              <a:rPr lang="en-CA" dirty="0"/>
              <a:t> f</a:t>
            </a:r>
            <a:r>
              <a:rPr lang="en-US" altLang="es-EC" baseline="-25000" dirty="0"/>
              <a:t> Ã</a:t>
            </a:r>
            <a:r>
              <a:rPr lang="en-CA" dirty="0"/>
              <a:t>(x)</a:t>
            </a:r>
            <a:r>
              <a:rPr lang="en-US" altLang="es-EC" baseline="-25000" dirty="0"/>
              <a:t> </a:t>
            </a:r>
            <a:endParaRPr lang="en-CA" dirty="0"/>
          </a:p>
          <a:p>
            <a:r>
              <a:rPr lang="en-CA" dirty="0"/>
              <a:t>f</a:t>
            </a:r>
            <a:r>
              <a:rPr lang="en-US" altLang="es-EC" baseline="-25000" dirty="0"/>
              <a:t> Ã</a:t>
            </a:r>
            <a:r>
              <a:rPr lang="en-CA" dirty="0"/>
              <a:t>(x):  </a:t>
            </a:r>
            <a:r>
              <a:rPr lang="en-CA" dirty="0" err="1"/>
              <a:t>representan</a:t>
            </a:r>
            <a:r>
              <a:rPr lang="en-CA" dirty="0"/>
              <a:t> el </a:t>
            </a:r>
            <a:r>
              <a:rPr lang="en-CA" dirty="0" err="1"/>
              <a:t>grado</a:t>
            </a:r>
            <a:r>
              <a:rPr lang="en-CA" dirty="0"/>
              <a:t> de </a:t>
            </a:r>
            <a:r>
              <a:rPr lang="en-CA" dirty="0" err="1"/>
              <a:t>pertenencia</a:t>
            </a:r>
            <a:r>
              <a:rPr lang="en-CA" dirty="0"/>
              <a:t> de x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US" altLang="es-EC" baseline="-25000" dirty="0"/>
              <a:t>Ã</a:t>
            </a:r>
            <a:endParaRPr lang="en-CA" dirty="0"/>
          </a:p>
          <a:p>
            <a:r>
              <a:rPr lang="en-CA" dirty="0"/>
              <a:t> Si el valor de f</a:t>
            </a:r>
            <a:r>
              <a:rPr lang="en-US" altLang="es-EC" baseline="-25000" dirty="0"/>
              <a:t> Ã</a:t>
            </a:r>
            <a:r>
              <a:rPr lang="en-CA" dirty="0"/>
              <a:t>(x) </a:t>
            </a:r>
            <a:r>
              <a:rPr lang="en-CA" dirty="0" err="1"/>
              <a:t>esta</a:t>
            </a:r>
            <a:r>
              <a:rPr lang="en-CA" dirty="0"/>
              <a:t> mas </a:t>
            </a:r>
            <a:r>
              <a:rPr lang="en-CA" dirty="0" err="1"/>
              <a:t>cerca</a:t>
            </a:r>
            <a:r>
              <a:rPr lang="en-CA" dirty="0"/>
              <a:t> a 1 mayor </a:t>
            </a:r>
            <a:r>
              <a:rPr lang="en-CA" dirty="0" err="1"/>
              <a:t>es</a:t>
            </a:r>
            <a:r>
              <a:rPr lang="en-CA" dirty="0"/>
              <a:t> el </a:t>
            </a:r>
            <a:r>
              <a:rPr lang="en-CA" dirty="0" err="1"/>
              <a:t>grado</a:t>
            </a:r>
            <a:r>
              <a:rPr lang="en-CA" dirty="0"/>
              <a:t> de </a:t>
            </a:r>
            <a:r>
              <a:rPr lang="en-CA" dirty="0" err="1"/>
              <a:t>pertencia</a:t>
            </a:r>
            <a:r>
              <a:rPr lang="en-CA" dirty="0"/>
              <a:t> de x a </a:t>
            </a:r>
            <a:r>
              <a:rPr lang="en-CA" dirty="0" err="1"/>
              <a:t>A</a:t>
            </a:r>
            <a:r>
              <a:rPr lang="en-CA" dirty="0"/>
              <a:t>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4218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B6BF3-6ABD-4B4A-A9CA-961F502A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 </a:t>
            </a:r>
            <a:r>
              <a:rPr lang="en-CA" dirty="0" err="1"/>
              <a:t>ejemplo</a:t>
            </a:r>
            <a:r>
              <a:rPr lang="en-CA" dirty="0"/>
              <a:t> </a:t>
            </a:r>
            <a:r>
              <a:rPr lang="en-CA" dirty="0" err="1"/>
              <a:t>usando</a:t>
            </a:r>
            <a:r>
              <a:rPr lang="en-CA" dirty="0"/>
              <a:t> </a:t>
            </a:r>
            <a:r>
              <a:rPr lang="en-CA" dirty="0" err="1"/>
              <a:t>matizadores</a:t>
            </a:r>
            <a:r>
              <a:rPr lang="en-CA" dirty="0"/>
              <a:t> </a:t>
            </a:r>
            <a:r>
              <a:rPr lang="en-CA" dirty="0" err="1"/>
              <a:t>linguisticos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3E9C3-3E71-422E-A95C-B881B24E0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24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Si </a:t>
            </a:r>
            <a:r>
              <a:rPr lang="en-CA" dirty="0" err="1"/>
              <a:t>tuvieran</a:t>
            </a:r>
            <a:r>
              <a:rPr lang="en-CA" dirty="0"/>
              <a:t> que </a:t>
            </a:r>
            <a:r>
              <a:rPr lang="en-CA" dirty="0" err="1"/>
              <a:t>decir</a:t>
            </a:r>
            <a:r>
              <a:rPr lang="en-CA" dirty="0"/>
              <a:t> que </a:t>
            </a:r>
            <a:r>
              <a:rPr lang="en-CA" dirty="0" err="1"/>
              <a:t>quieren</a:t>
            </a:r>
            <a:r>
              <a:rPr lang="en-CA" dirty="0"/>
              <a:t> </a:t>
            </a:r>
            <a:r>
              <a:rPr lang="en-CA" dirty="0" err="1"/>
              <a:t>dinero</a:t>
            </a:r>
            <a:r>
              <a:rPr lang="en-CA" dirty="0"/>
              <a:t> </a:t>
            </a:r>
            <a:r>
              <a:rPr lang="en-CA" dirty="0" err="1"/>
              <a:t>como</a:t>
            </a:r>
            <a:r>
              <a:rPr lang="en-CA" dirty="0"/>
              <a:t> lo </a:t>
            </a:r>
            <a:r>
              <a:rPr lang="en-CA" dirty="0" err="1"/>
              <a:t>expresarian</a:t>
            </a:r>
            <a:r>
              <a:rPr lang="en-CA" dirty="0"/>
              <a:t> con </a:t>
            </a:r>
            <a:r>
              <a:rPr lang="en-CA" dirty="0" err="1"/>
              <a:t>logica</a:t>
            </a:r>
            <a:r>
              <a:rPr lang="en-CA" dirty="0"/>
              <a:t> </a:t>
            </a:r>
            <a:r>
              <a:rPr lang="en-CA" dirty="0" err="1"/>
              <a:t>difusa</a:t>
            </a:r>
            <a:r>
              <a:rPr lang="en-CA" dirty="0"/>
              <a:t>?</a:t>
            </a:r>
          </a:p>
          <a:p>
            <a:r>
              <a:rPr lang="en-CA" dirty="0" err="1"/>
              <a:t>Mucho</a:t>
            </a:r>
            <a:endParaRPr lang="en-CA" dirty="0"/>
          </a:p>
          <a:p>
            <a:r>
              <a:rPr lang="en-CA" dirty="0" err="1"/>
              <a:t>Ligeramente</a:t>
            </a:r>
            <a:endParaRPr lang="en-CA" dirty="0"/>
          </a:p>
          <a:p>
            <a:r>
              <a:rPr lang="en-CA" dirty="0" err="1"/>
              <a:t>Extremadamente</a:t>
            </a:r>
            <a:r>
              <a:rPr lang="en-CA" dirty="0"/>
              <a:t> </a:t>
            </a:r>
            <a:r>
              <a:rPr lang="en-CA" dirty="0" err="1"/>
              <a:t>mucho</a:t>
            </a:r>
            <a:r>
              <a:rPr lang="en-CA" dirty="0"/>
              <a:t> </a:t>
            </a:r>
          </a:p>
          <a:p>
            <a:r>
              <a:rPr lang="en-CA" dirty="0" err="1"/>
              <a:t>Muchisimo</a:t>
            </a:r>
            <a:endParaRPr lang="en-CA" dirty="0"/>
          </a:p>
          <a:p>
            <a:r>
              <a:rPr lang="en-CA" dirty="0" err="1"/>
              <a:t>Poco</a:t>
            </a:r>
            <a:endParaRPr lang="en-CA" dirty="0"/>
          </a:p>
          <a:p>
            <a:r>
              <a:rPr lang="en-CA" dirty="0"/>
              <a:t>No </a:t>
            </a:r>
            <a:r>
              <a:rPr lang="en-CA" dirty="0" err="1"/>
              <a:t>mucho</a:t>
            </a:r>
            <a:endParaRPr lang="en-CA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F6ECE-A6D1-4F6F-A755-9D1F871B11CD}"/>
              </a:ext>
            </a:extLst>
          </p:cNvPr>
          <p:cNvSpPr txBox="1"/>
          <p:nvPr/>
        </p:nvSpPr>
        <p:spPr>
          <a:xfrm>
            <a:off x="6096000" y="1869279"/>
            <a:ext cx="25523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altLang="es-EC" sz="4800" i="1" dirty="0">
                <a:latin typeface="MathJax_Math"/>
              </a:rPr>
              <a:t>h</a:t>
            </a:r>
            <a:r>
              <a:rPr kumimoji="0" lang="es-EC" altLang="es-EC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α</a:t>
            </a:r>
            <a:r>
              <a:rPr lang="es-EC" altLang="es-EC" sz="4800" dirty="0">
                <a:latin typeface="MathJax_Main"/>
              </a:rPr>
              <a:t>(</a:t>
            </a:r>
            <a:r>
              <a:rPr lang="es-EC" altLang="es-EC" sz="4800" i="1" dirty="0">
                <a:latin typeface="MathJax_Math"/>
              </a:rPr>
              <a:t>x</a:t>
            </a:r>
            <a:r>
              <a:rPr lang="es-EC" altLang="es-EC" sz="4800" dirty="0">
                <a:latin typeface="MathJax_Main"/>
              </a:rPr>
              <a:t>)=</a:t>
            </a:r>
            <a:r>
              <a:rPr lang="es-EC" altLang="es-EC" sz="4800" i="1" dirty="0">
                <a:latin typeface="MathJax_Math"/>
              </a:rPr>
              <a:t>x</a:t>
            </a:r>
            <a:r>
              <a:rPr lang="en-US" altLang="es-EC" sz="4800" i="1" dirty="0">
                <a:latin typeface="MathJax_Math"/>
              </a:rPr>
              <a:t>^</a:t>
            </a:r>
            <a:r>
              <a:rPr kumimoji="0" lang="es-EC" altLang="es-EC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α</a:t>
            </a:r>
            <a:r>
              <a:rPr kumimoji="0" lang="es-EC" altLang="es-EC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C" altLang="es-EC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s-EC" sz="4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0AD1AD-4B0D-40E0-8DA5-815F5CBEB223}"/>
              </a:ext>
            </a:extLst>
          </p:cNvPr>
          <p:cNvSpPr txBox="1"/>
          <p:nvPr/>
        </p:nvSpPr>
        <p:spPr>
          <a:xfrm>
            <a:off x="6096000" y="3429000"/>
            <a:ext cx="49930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altLang="es-EC" i="1" dirty="0">
                <a:latin typeface="MathJax_Math"/>
              </a:rPr>
              <a:t> Se asocian valores de  α a los distintos </a:t>
            </a:r>
            <a:r>
              <a:rPr lang="es-EC" altLang="es-EC" i="1" dirty="0" err="1">
                <a:latin typeface="MathJax_Math"/>
              </a:rPr>
              <a:t>matizadores</a:t>
            </a:r>
            <a:endParaRPr lang="es-EC" altLang="es-EC" i="1" dirty="0">
              <a:latin typeface="MathJax_Math"/>
            </a:endParaRPr>
          </a:p>
          <a:p>
            <a:endParaRPr lang="es-EC" altLang="es-EC" i="1" dirty="0">
              <a:latin typeface="MathJax_Math"/>
            </a:endParaRPr>
          </a:p>
          <a:p>
            <a:r>
              <a:rPr lang="es-EC" altLang="es-EC" i="1" dirty="0">
                <a:latin typeface="MathJax_Math"/>
              </a:rPr>
              <a:t>α  (muy) = 2</a:t>
            </a:r>
          </a:p>
          <a:p>
            <a:r>
              <a:rPr lang="es-EC" altLang="es-EC" i="1" dirty="0">
                <a:latin typeface="MathJax_Math"/>
              </a:rPr>
              <a:t>α   (extremadamente) = 6</a:t>
            </a:r>
          </a:p>
          <a:p>
            <a:r>
              <a:rPr lang="es-EC" altLang="es-EC" i="1" dirty="0">
                <a:latin typeface="MathJax_Math"/>
              </a:rPr>
              <a:t>α   (ligeramente) = 1/2  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083749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9041E-E935-4524-94E9-BF4F616E4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9FE43A-3DBD-4B9E-A77D-8CA3DCA2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53" y="1999628"/>
            <a:ext cx="4947508" cy="43122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13C9E6A-3D23-4D81-A4C0-8D4C0F277BF4}"/>
              </a:ext>
            </a:extLst>
          </p:cNvPr>
          <p:cNvSpPr txBox="1"/>
          <p:nvPr/>
        </p:nvSpPr>
        <p:spPr>
          <a:xfrm>
            <a:off x="838200" y="2551837"/>
            <a:ext cx="49930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altLang="es-EC" i="1" dirty="0">
                <a:latin typeface="MathJax_Math"/>
              </a:rPr>
              <a:t> Se asocian valores de  α a los distintos </a:t>
            </a:r>
            <a:r>
              <a:rPr lang="es-EC" altLang="es-EC" i="1" dirty="0" err="1">
                <a:latin typeface="MathJax_Math"/>
              </a:rPr>
              <a:t>matizadores</a:t>
            </a:r>
            <a:endParaRPr lang="es-EC" altLang="es-EC" i="1" dirty="0">
              <a:latin typeface="MathJax_Math"/>
            </a:endParaRPr>
          </a:p>
          <a:p>
            <a:endParaRPr lang="es-EC" altLang="es-EC" i="1" dirty="0">
              <a:latin typeface="MathJax_Math"/>
            </a:endParaRPr>
          </a:p>
          <a:p>
            <a:r>
              <a:rPr lang="es-EC" altLang="es-EC" i="1" dirty="0">
                <a:latin typeface="MathJax_Math"/>
              </a:rPr>
              <a:t>α  (muy) = 2</a:t>
            </a:r>
          </a:p>
          <a:p>
            <a:r>
              <a:rPr lang="es-EC" altLang="es-EC" i="1" dirty="0">
                <a:latin typeface="MathJax_Math"/>
              </a:rPr>
              <a:t>α   (extremadamente) = 6</a:t>
            </a:r>
          </a:p>
          <a:p>
            <a:r>
              <a:rPr lang="es-EC" altLang="es-EC" i="1" dirty="0">
                <a:latin typeface="MathJax_Math"/>
              </a:rPr>
              <a:t>α   (ligeramente) = 1/2  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49922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4C381-9F1F-4379-930D-E614AA5F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Tipos</a:t>
            </a:r>
            <a:r>
              <a:rPr lang="en-CA" dirty="0"/>
              <a:t> de </a:t>
            </a:r>
            <a:r>
              <a:rPr lang="en-CA" dirty="0" err="1"/>
              <a:t>funciones</a:t>
            </a:r>
            <a:r>
              <a:rPr lang="en-CA" dirty="0"/>
              <a:t> de </a:t>
            </a:r>
            <a:r>
              <a:rPr lang="en-CA" dirty="0" err="1"/>
              <a:t>membresia</a:t>
            </a:r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6C170-6933-4047-98FD-4AE82CA00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0647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9AC94-0AA3-4A0A-92E4-B0C7DE56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Funciones</a:t>
            </a:r>
            <a:r>
              <a:rPr lang="en-CA" dirty="0"/>
              <a:t> de </a:t>
            </a:r>
            <a:r>
              <a:rPr lang="en-CA" dirty="0" err="1"/>
              <a:t>pertenencia</a:t>
            </a:r>
            <a:endParaRPr lang="es-EC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7D85F4E-7201-47EF-A195-54772C99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787" y="2091531"/>
            <a:ext cx="49244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1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963A41F-9420-4EF4-A464-F3F11BE6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Sigmoide</a:t>
            </a:r>
            <a:endParaRPr lang="es-EC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D288B1F-08D3-436F-A6E1-BB7CEB52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6" name="Picture 3" descr="sigmoide">
            <a:extLst>
              <a:ext uri="{FF2B5EF4-FFF2-40B4-BE49-F238E27FC236}">
                <a16:creationId xmlns:a16="http://schemas.microsoft.com/office/drawing/2014/main" id="{A046B64F-EAB4-45CD-A606-1E65EB16A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61" y="1690688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31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FD70B-1F12-4D2C-9C59-00BD7BE2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Diferencia</a:t>
            </a:r>
            <a:r>
              <a:rPr lang="en-CA" dirty="0"/>
              <a:t> de dos </a:t>
            </a:r>
            <a:r>
              <a:rPr lang="en-CA" dirty="0" err="1"/>
              <a:t>sigmoides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C3890-BFED-4046-8B73-63202079B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Picture 6" descr="dif 2 sigmoides">
            <a:extLst>
              <a:ext uri="{FF2B5EF4-FFF2-40B4-BE49-F238E27FC236}">
                <a16:creationId xmlns:a16="http://schemas.microsoft.com/office/drawing/2014/main" id="{39CA497C-5620-4366-9BBB-2CE4FD392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r="3937"/>
          <a:stretch>
            <a:fillRect/>
          </a:stretch>
        </p:blipFill>
        <p:spPr bwMode="auto">
          <a:xfrm>
            <a:off x="1356360" y="1690688"/>
            <a:ext cx="7467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90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87774-8711-4E96-B8B8-B6788F72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Gausiana</a:t>
            </a:r>
            <a:endParaRPr lang="es-EC" dirty="0"/>
          </a:p>
        </p:txBody>
      </p:sp>
      <p:pic>
        <p:nvPicPr>
          <p:cNvPr id="4" name="Picture 3" descr="gauissiana">
            <a:extLst>
              <a:ext uri="{FF2B5EF4-FFF2-40B4-BE49-F238E27FC236}">
                <a16:creationId xmlns:a16="http://schemas.microsoft.com/office/drawing/2014/main" id="{20C6D6CF-FF7D-433A-BB72-9992FD42D1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57" y="1825625"/>
            <a:ext cx="690688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05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C3114-DB53-4EF2-AFB0-C6E058AD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Cuando</a:t>
            </a:r>
            <a:r>
              <a:rPr lang="en-CA" dirty="0"/>
              <a:t> </a:t>
            </a:r>
            <a:r>
              <a:rPr lang="en-CA" dirty="0" err="1"/>
              <a:t>esta</a:t>
            </a:r>
            <a:r>
              <a:rPr lang="en-CA" dirty="0"/>
              <a:t> </a:t>
            </a:r>
            <a:r>
              <a:rPr lang="en-CA" dirty="0" err="1"/>
              <a:t>lleno</a:t>
            </a:r>
            <a:r>
              <a:rPr lang="en-CA" dirty="0"/>
              <a:t> y </a:t>
            </a:r>
            <a:r>
              <a:rPr lang="en-CA" dirty="0" err="1"/>
              <a:t>cuando</a:t>
            </a:r>
            <a:r>
              <a:rPr lang="en-CA" dirty="0"/>
              <a:t> </a:t>
            </a:r>
            <a:r>
              <a:rPr lang="en-CA" dirty="0" err="1"/>
              <a:t>esta</a:t>
            </a:r>
            <a:r>
              <a:rPr lang="en-CA" dirty="0"/>
              <a:t> </a:t>
            </a:r>
            <a:r>
              <a:rPr lang="en-CA" dirty="0" err="1"/>
              <a:t>vacio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0EA34-2C95-4ADF-9228-C9363F24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574" y="1825625"/>
            <a:ext cx="3324225" cy="4351338"/>
          </a:xfrm>
        </p:spPr>
        <p:txBody>
          <a:bodyPr>
            <a:normAutofit fontScale="92500"/>
          </a:bodyPr>
          <a:lstStyle/>
          <a:p>
            <a:r>
              <a:rPr lang="en-CA" dirty="0" err="1"/>
              <a:t>Situaciones</a:t>
            </a:r>
            <a:r>
              <a:rPr lang="en-CA" dirty="0"/>
              <a:t> </a:t>
            </a:r>
            <a:r>
              <a:rPr lang="en-CA" dirty="0" err="1"/>
              <a:t>extremas</a:t>
            </a:r>
            <a:r>
              <a:rPr lang="en-CA" dirty="0"/>
              <a:t> que se </a:t>
            </a:r>
            <a:r>
              <a:rPr lang="en-CA" dirty="0" err="1"/>
              <a:t>pueden</a:t>
            </a:r>
            <a:r>
              <a:rPr lang="en-CA" dirty="0"/>
              <a:t> </a:t>
            </a:r>
            <a:r>
              <a:rPr lang="en-CA" dirty="0" err="1"/>
              <a:t>reconocer</a:t>
            </a:r>
            <a:r>
              <a:rPr lang="en-CA" dirty="0"/>
              <a:t>: *</a:t>
            </a:r>
            <a:r>
              <a:rPr lang="en-CA" dirty="0" err="1"/>
              <a:t>Lleno</a:t>
            </a:r>
            <a:r>
              <a:rPr lang="en-CA" dirty="0"/>
              <a:t> que no le </a:t>
            </a:r>
            <a:r>
              <a:rPr lang="en-CA" dirty="0" err="1"/>
              <a:t>quepa</a:t>
            </a:r>
            <a:r>
              <a:rPr lang="en-CA" dirty="0"/>
              <a:t> </a:t>
            </a:r>
            <a:r>
              <a:rPr lang="en-CA" dirty="0" err="1"/>
              <a:t>ni</a:t>
            </a:r>
            <a:r>
              <a:rPr lang="en-CA" dirty="0"/>
              <a:t> </a:t>
            </a:r>
            <a:r>
              <a:rPr lang="en-CA" dirty="0" err="1"/>
              <a:t>una</a:t>
            </a:r>
            <a:r>
              <a:rPr lang="en-CA" dirty="0"/>
              <a:t> </a:t>
            </a:r>
            <a:r>
              <a:rPr lang="en-CA" dirty="0" err="1"/>
              <a:t>gota</a:t>
            </a:r>
            <a:r>
              <a:rPr lang="en-CA" dirty="0"/>
              <a:t> mas y </a:t>
            </a:r>
          </a:p>
          <a:p>
            <a:pPr marL="0" indent="0">
              <a:buNone/>
            </a:pPr>
            <a:r>
              <a:rPr lang="en-CA" dirty="0"/>
              <a:t>   * </a:t>
            </a:r>
            <a:r>
              <a:rPr lang="en-CA" dirty="0" err="1"/>
              <a:t>vacio</a:t>
            </a:r>
            <a:r>
              <a:rPr lang="en-CA" dirty="0"/>
              <a:t> que no </a:t>
            </a:r>
            <a:r>
              <a:rPr lang="en-CA" dirty="0" err="1"/>
              <a:t>tiene</a:t>
            </a:r>
            <a:r>
              <a:rPr lang="en-CA" dirty="0"/>
              <a:t> </a:t>
            </a:r>
            <a:r>
              <a:rPr lang="en-CA" dirty="0" err="1"/>
              <a:t>ni</a:t>
            </a:r>
            <a:r>
              <a:rPr lang="en-CA" dirty="0"/>
              <a:t> </a:t>
            </a:r>
            <a:r>
              <a:rPr lang="en-CA" dirty="0" err="1"/>
              <a:t>una</a:t>
            </a:r>
            <a:r>
              <a:rPr lang="en-CA" dirty="0"/>
              <a:t> </a:t>
            </a:r>
            <a:r>
              <a:rPr lang="en-CA" dirty="0" err="1"/>
              <a:t>gota</a:t>
            </a:r>
            <a:endParaRPr lang="en-CA" dirty="0"/>
          </a:p>
          <a:p>
            <a:r>
              <a:rPr lang="en-CA" dirty="0"/>
              <a:t>Y </a:t>
            </a:r>
            <a:r>
              <a:rPr lang="en-CA" dirty="0" err="1"/>
              <a:t>si</a:t>
            </a:r>
            <a:r>
              <a:rPr lang="en-CA" dirty="0"/>
              <a:t> le </a:t>
            </a:r>
            <a:r>
              <a:rPr lang="en-CA" dirty="0" err="1"/>
              <a:t>quito</a:t>
            </a:r>
            <a:r>
              <a:rPr lang="en-CA" dirty="0"/>
              <a:t> </a:t>
            </a:r>
            <a:r>
              <a:rPr lang="en-CA" dirty="0" err="1"/>
              <a:t>una</a:t>
            </a:r>
            <a:r>
              <a:rPr lang="en-CA" dirty="0"/>
              <a:t> </a:t>
            </a:r>
            <a:r>
              <a:rPr lang="en-CA" dirty="0" err="1"/>
              <a:t>gota</a:t>
            </a:r>
            <a:r>
              <a:rPr lang="en-CA" dirty="0"/>
              <a:t> al </a:t>
            </a:r>
            <a:r>
              <a:rPr lang="en-CA" dirty="0" err="1"/>
              <a:t>lleno</a:t>
            </a:r>
            <a:r>
              <a:rPr lang="en-CA" dirty="0"/>
              <a:t>, </a:t>
            </a:r>
            <a:r>
              <a:rPr lang="en-CA" dirty="0" err="1"/>
              <a:t>diria</a:t>
            </a:r>
            <a:r>
              <a:rPr lang="en-CA" dirty="0"/>
              <a:t> que </a:t>
            </a:r>
            <a:r>
              <a:rPr lang="en-CA" dirty="0" err="1"/>
              <a:t>ya</a:t>
            </a:r>
            <a:r>
              <a:rPr lang="en-CA" dirty="0"/>
              <a:t> no </a:t>
            </a:r>
            <a:r>
              <a:rPr lang="en-CA" dirty="0" err="1"/>
              <a:t>esta</a:t>
            </a:r>
            <a:r>
              <a:rPr lang="en-CA" dirty="0"/>
              <a:t> </a:t>
            </a:r>
            <a:r>
              <a:rPr lang="en-CA" dirty="0" err="1"/>
              <a:t>lleno</a:t>
            </a:r>
            <a:r>
              <a:rPr lang="en-CA" dirty="0"/>
              <a:t>? </a:t>
            </a:r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DDB90D-A3BC-40B8-895E-5B383133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12" y="2428874"/>
            <a:ext cx="6485763" cy="3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68AA1-E848-43DC-A420-002034B8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Curva</a:t>
            </a:r>
            <a:r>
              <a:rPr lang="en-CA" dirty="0"/>
              <a:t> </a:t>
            </a:r>
            <a:r>
              <a:rPr lang="en-CA" dirty="0" err="1"/>
              <a:t>basada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splines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C99FE1-B0FC-4588-95CA-5A13683C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Picture 3" descr="splines">
            <a:extLst>
              <a:ext uri="{FF2B5EF4-FFF2-40B4-BE49-F238E27FC236}">
                <a16:creationId xmlns:a16="http://schemas.microsoft.com/office/drawing/2014/main" id="{4264C59B-F362-4670-8A48-E879659E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42" y="1600994"/>
            <a:ext cx="8077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19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5B034-0B2E-4719-B438-01898E85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Función</a:t>
            </a:r>
            <a:r>
              <a:rPr lang="en-CA" dirty="0"/>
              <a:t> triangular</a:t>
            </a:r>
            <a:endParaRPr lang="es-EC" dirty="0"/>
          </a:p>
        </p:txBody>
      </p:sp>
      <p:pic>
        <p:nvPicPr>
          <p:cNvPr id="4" name="Picture 3" descr="triangulo">
            <a:extLst>
              <a:ext uri="{FF2B5EF4-FFF2-40B4-BE49-F238E27FC236}">
                <a16:creationId xmlns:a16="http://schemas.microsoft.com/office/drawing/2014/main" id="{FBB016EF-7240-47E9-BC6C-4860A27795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01044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757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3324-6947-4799-B0F4-5F179AB3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Funciones</a:t>
            </a:r>
            <a:r>
              <a:rPr lang="en-CA" dirty="0"/>
              <a:t> de </a:t>
            </a:r>
            <a:r>
              <a:rPr lang="en-CA" dirty="0" err="1"/>
              <a:t>membresia</a:t>
            </a:r>
            <a:r>
              <a:rPr lang="en-CA" dirty="0"/>
              <a:t> MF</a:t>
            </a:r>
            <a:endParaRPr lang="es-EC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3F6993C-EF19-485E-B0C0-B463E6921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6" t="35394" r="22221" b="20940"/>
          <a:stretch>
            <a:fillRect/>
          </a:stretch>
        </p:blipFill>
        <p:spPr bwMode="auto">
          <a:xfrm>
            <a:off x="2629518" y="1825625"/>
            <a:ext cx="69329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98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24AB3-FC6E-415E-BF19-8FD0B91E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Sets y fuzzy sets: </a:t>
            </a:r>
            <a:r>
              <a:rPr lang="en-CA" dirty="0" err="1"/>
              <a:t>Ejemplos</a:t>
            </a:r>
            <a:endParaRPr lang="es-EC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A2BD5AB-714C-4916-87F5-7C18F3617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30740" r="32315" b="17703"/>
          <a:stretch>
            <a:fillRect/>
          </a:stretch>
        </p:blipFill>
        <p:spPr bwMode="auto">
          <a:xfrm>
            <a:off x="2357412" y="1825625"/>
            <a:ext cx="747717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23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7185F-FEF9-43B5-AE8F-2EBDA894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Crisp (classical) logic (</a:t>
            </a:r>
            <a:r>
              <a:rPr lang="en-CA" dirty="0" err="1"/>
              <a:t>logica</a:t>
            </a:r>
            <a:r>
              <a:rPr lang="en-CA" dirty="0"/>
              <a:t> </a:t>
            </a:r>
            <a:r>
              <a:rPr lang="en-CA" dirty="0" err="1"/>
              <a:t>clasica</a:t>
            </a:r>
            <a:r>
              <a:rPr lang="en-CA" dirty="0"/>
              <a:t>)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5402AE-FC69-4374-AF8F-BF3768CAE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La </a:t>
            </a:r>
            <a:r>
              <a:rPr lang="en-CA" dirty="0" err="1"/>
              <a:t>logica</a:t>
            </a:r>
            <a:r>
              <a:rPr lang="en-CA" dirty="0"/>
              <a:t> </a:t>
            </a:r>
            <a:r>
              <a:rPr lang="en-CA" dirty="0" err="1"/>
              <a:t>clasica</a:t>
            </a:r>
            <a:r>
              <a:rPr lang="en-CA" dirty="0"/>
              <a:t> </a:t>
            </a:r>
            <a:r>
              <a:rPr lang="en-CA" dirty="0" err="1"/>
              <a:t>es</a:t>
            </a:r>
            <a:r>
              <a:rPr lang="en-CA" dirty="0"/>
              <a:t> </a:t>
            </a:r>
            <a:r>
              <a:rPr lang="en-CA" dirty="0" err="1"/>
              <a:t>concerniente</a:t>
            </a:r>
            <a:r>
              <a:rPr lang="en-CA" dirty="0"/>
              <a:t> con </a:t>
            </a:r>
            <a:r>
              <a:rPr lang="en-CA" dirty="0" err="1"/>
              <a:t>verdaderos</a:t>
            </a:r>
            <a:r>
              <a:rPr lang="en-CA" dirty="0"/>
              <a:t> o </a:t>
            </a:r>
            <a:r>
              <a:rPr lang="en-CA" dirty="0" err="1"/>
              <a:t>falsos</a:t>
            </a:r>
            <a:r>
              <a:rPr lang="en-CA" dirty="0"/>
              <a:t> </a:t>
            </a:r>
            <a:r>
              <a:rPr lang="en-CA" dirty="0" err="1"/>
              <a:t>absolutos</a:t>
            </a:r>
            <a:r>
              <a:rPr lang="en-CA" dirty="0"/>
              <a:t> </a:t>
            </a:r>
            <a:r>
              <a:rPr lang="en-CA" dirty="0" err="1"/>
              <a:t>pero</a:t>
            </a:r>
            <a:r>
              <a:rPr lang="en-CA" dirty="0"/>
              <a:t> no hay </a:t>
            </a:r>
            <a:r>
              <a:rPr lang="en-CA" dirty="0" err="1"/>
              <a:t>intermedios</a:t>
            </a:r>
            <a:r>
              <a:rPr lang="en-CA" dirty="0"/>
              <a:t> </a:t>
            </a:r>
          </a:p>
          <a:p>
            <a:r>
              <a:rPr lang="en-CA" dirty="0"/>
              <a:t>Por </a:t>
            </a:r>
            <a:r>
              <a:rPr lang="en-CA" dirty="0" err="1"/>
              <a:t>ejemplo</a:t>
            </a:r>
            <a:r>
              <a:rPr lang="en-CA" dirty="0"/>
              <a:t> </a:t>
            </a:r>
          </a:p>
          <a:p>
            <a:r>
              <a:rPr lang="en-CA" dirty="0" err="1"/>
              <a:t>Regla</a:t>
            </a:r>
            <a:r>
              <a:rPr lang="en-CA" dirty="0"/>
              <a:t>: </a:t>
            </a:r>
          </a:p>
          <a:p>
            <a:r>
              <a:rPr lang="en-CA" dirty="0"/>
              <a:t>SI la temperature </a:t>
            </a:r>
            <a:r>
              <a:rPr lang="en-CA" dirty="0" err="1"/>
              <a:t>es</a:t>
            </a:r>
            <a:r>
              <a:rPr lang="en-CA" dirty="0"/>
              <a:t> mas </a:t>
            </a:r>
            <a:r>
              <a:rPr lang="en-CA" dirty="0" err="1"/>
              <a:t>alta</a:t>
            </a:r>
            <a:r>
              <a:rPr lang="en-CA" dirty="0"/>
              <a:t> que 30 </a:t>
            </a:r>
            <a:r>
              <a:rPr lang="en-CA" dirty="0" err="1"/>
              <a:t>grados</a:t>
            </a:r>
            <a:r>
              <a:rPr lang="en-CA" dirty="0"/>
              <a:t>, </a:t>
            </a:r>
            <a:r>
              <a:rPr lang="en-CA" dirty="0" err="1"/>
              <a:t>esta</a:t>
            </a:r>
            <a:r>
              <a:rPr lang="en-CA" dirty="0"/>
              <a:t> </a:t>
            </a:r>
            <a:r>
              <a:rPr lang="en-CA" dirty="0" err="1"/>
              <a:t>caliente</a:t>
            </a:r>
            <a:r>
              <a:rPr lang="en-CA" dirty="0"/>
              <a:t> , </a:t>
            </a:r>
            <a:r>
              <a:rPr lang="en-CA" dirty="0" err="1"/>
              <a:t>caso</a:t>
            </a:r>
            <a:r>
              <a:rPr lang="en-CA" dirty="0"/>
              <a:t> </a:t>
            </a:r>
            <a:r>
              <a:rPr lang="en-CA" dirty="0" err="1"/>
              <a:t>contrario</a:t>
            </a:r>
            <a:r>
              <a:rPr lang="en-CA" dirty="0"/>
              <a:t> no </a:t>
            </a:r>
            <a:r>
              <a:rPr lang="en-CA" dirty="0" err="1"/>
              <a:t>esta</a:t>
            </a:r>
            <a:r>
              <a:rPr lang="en-CA" dirty="0"/>
              <a:t> </a:t>
            </a:r>
            <a:r>
              <a:rPr lang="en-CA" dirty="0" err="1"/>
              <a:t>caliente</a:t>
            </a:r>
            <a:endParaRPr lang="en-CA" dirty="0"/>
          </a:p>
          <a:p>
            <a:r>
              <a:rPr lang="en-CA" dirty="0" err="1"/>
              <a:t>Casos</a:t>
            </a:r>
            <a:r>
              <a:rPr lang="en-CA" dirty="0"/>
              <a:t>: </a:t>
            </a:r>
          </a:p>
          <a:p>
            <a:r>
              <a:rPr lang="en-CA" dirty="0" err="1"/>
              <a:t>Temperatura</a:t>
            </a:r>
            <a:r>
              <a:rPr lang="en-CA" dirty="0"/>
              <a:t> = 35 </a:t>
            </a:r>
            <a:r>
              <a:rPr lang="en-CA" dirty="0" err="1"/>
              <a:t>grados</a:t>
            </a:r>
            <a:r>
              <a:rPr lang="es-EC" dirty="0"/>
              <a:t> C</a:t>
            </a:r>
          </a:p>
          <a:p>
            <a:r>
              <a:rPr lang="en-CA" dirty="0" err="1"/>
              <a:t>Temperatura</a:t>
            </a:r>
            <a:r>
              <a:rPr lang="en-CA" dirty="0"/>
              <a:t> = 30,5 </a:t>
            </a:r>
            <a:r>
              <a:rPr lang="en-CA" dirty="0" err="1"/>
              <a:t>grados</a:t>
            </a:r>
            <a:r>
              <a:rPr lang="es-EC" dirty="0"/>
              <a:t> C</a:t>
            </a:r>
          </a:p>
          <a:p>
            <a:r>
              <a:rPr lang="en-CA" dirty="0" err="1"/>
              <a:t>Temperatura</a:t>
            </a:r>
            <a:r>
              <a:rPr lang="en-CA" dirty="0"/>
              <a:t> = 29,9 </a:t>
            </a:r>
            <a:r>
              <a:rPr lang="en-CA" dirty="0" err="1"/>
              <a:t>grados</a:t>
            </a:r>
            <a:r>
              <a:rPr lang="es-EC" dirty="0"/>
              <a:t> C</a:t>
            </a:r>
          </a:p>
          <a:p>
            <a:r>
              <a:rPr lang="en-CA" dirty="0" err="1"/>
              <a:t>Temperatura</a:t>
            </a:r>
            <a:r>
              <a:rPr lang="en-CA" dirty="0"/>
              <a:t> = 25 </a:t>
            </a:r>
            <a:r>
              <a:rPr lang="en-CA" dirty="0" err="1"/>
              <a:t>grados</a:t>
            </a:r>
            <a:r>
              <a:rPr lang="es-EC" dirty="0"/>
              <a:t> C</a:t>
            </a:r>
          </a:p>
          <a:p>
            <a:endParaRPr lang="es-EC" dirty="0"/>
          </a:p>
          <a:p>
            <a:endParaRPr lang="es-EC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7155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4F8DB-CB46-4D82-9D40-E2CC52DB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Funcion</a:t>
            </a:r>
            <a:r>
              <a:rPr lang="en-CA" dirty="0"/>
              <a:t> de </a:t>
            </a:r>
            <a:r>
              <a:rPr lang="en-CA" dirty="0" err="1"/>
              <a:t>membresia</a:t>
            </a:r>
            <a:r>
              <a:rPr lang="en-CA" dirty="0"/>
              <a:t> de la </a:t>
            </a:r>
            <a:r>
              <a:rPr lang="en-CA" dirty="0" err="1"/>
              <a:t>logica</a:t>
            </a:r>
            <a:r>
              <a:rPr lang="en-CA" dirty="0"/>
              <a:t> </a:t>
            </a:r>
            <a:r>
              <a:rPr lang="en-CA" dirty="0" err="1"/>
              <a:t>clasica</a:t>
            </a:r>
            <a:r>
              <a:rPr lang="en-CA" dirty="0"/>
              <a:t> </a:t>
            </a:r>
            <a:endParaRPr lang="es-EC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CDDC0F81-1BFD-4E1C-AFCA-652502F2FE0A}"/>
              </a:ext>
            </a:extLst>
          </p:cNvPr>
          <p:cNvGrpSpPr>
            <a:grpSpLocks/>
          </p:cNvGrpSpPr>
          <p:nvPr/>
        </p:nvGrpSpPr>
        <p:grpSpPr bwMode="auto">
          <a:xfrm>
            <a:off x="1341120" y="1825625"/>
            <a:ext cx="7399338" cy="2617788"/>
            <a:chOff x="381000" y="1949450"/>
            <a:chExt cx="7399338" cy="2617788"/>
          </a:xfrm>
        </p:grpSpPr>
        <p:sp>
          <p:nvSpPr>
            <p:cNvPr id="5" name="Line 9">
              <a:extLst>
                <a:ext uri="{FF2B5EF4-FFF2-40B4-BE49-F238E27FC236}">
                  <a16:creationId xmlns:a16="http://schemas.microsoft.com/office/drawing/2014/main" id="{461B024B-D402-41F6-B928-7736870FD1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050" y="4132263"/>
              <a:ext cx="46101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C"/>
            </a:p>
          </p:txBody>
        </p:sp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7EBB35D5-0A4C-450A-8B2B-858176F55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5050" y="1949450"/>
              <a:ext cx="0" cy="2182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C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D8C54E62-3B3A-482C-9C22-7C7E2AFA1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175" y="2822575"/>
              <a:ext cx="0" cy="1309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C"/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BA6EA36-87D6-4C0B-AE0A-32C4C8E1A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1175" y="2822575"/>
              <a:ext cx="23066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C"/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0486020E-9685-4B9F-9E3A-E08B2DBF9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5050" y="2822575"/>
              <a:ext cx="20161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C"/>
            </a:p>
          </p:txBody>
        </p:sp>
        <p:sp>
          <p:nvSpPr>
            <p:cNvPr id="10" name="Text Box 14">
              <a:extLst>
                <a:ext uri="{FF2B5EF4-FFF2-40B4-BE49-F238E27FC236}">
                  <a16:creationId xmlns:a16="http://schemas.microsoft.com/office/drawing/2014/main" id="{FC3C64D1-E2B1-4A53-92D8-60C7ACFB0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838" y="4241800"/>
              <a:ext cx="865187" cy="325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/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30</a:t>
              </a:r>
              <a:r>
                <a:rPr lang="en-US" altLang="zh-CN" sz="1600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o</a:t>
              </a: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1" name="Text Box 15">
              <a:extLst>
                <a:ext uri="{FF2B5EF4-FFF2-40B4-BE49-F238E27FC236}">
                  <a16:creationId xmlns:a16="http://schemas.microsoft.com/office/drawing/2014/main" id="{812B24C9-3D54-4539-9944-98AEBB967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3350" y="4241800"/>
              <a:ext cx="1296988" cy="325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/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Temperature</a:t>
              </a:r>
              <a:endParaRPr lang="en-US" altLang="zh-CN" sz="3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2" name="Rectangle 16" descr="Light upward diagonal">
              <a:extLst>
                <a:ext uri="{FF2B5EF4-FFF2-40B4-BE49-F238E27FC236}">
                  <a16:creationId xmlns:a16="http://schemas.microsoft.com/office/drawing/2014/main" id="{D23378EE-DEEB-440F-AFC2-4F6BC8332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175" y="2822575"/>
              <a:ext cx="2306638" cy="1309688"/>
            </a:xfrm>
            <a:prstGeom prst="rect">
              <a:avLst/>
            </a:prstGeom>
            <a:pattFill prst="ltUpDiag">
              <a:fgClr>
                <a:srgbClr val="0080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s-EC" sz="1800"/>
            </a:p>
          </p:txBody>
        </p:sp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1CAD17E0-F735-4310-BDC9-2A3D84C77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175" y="2822575"/>
              <a:ext cx="0" cy="1309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C"/>
            </a:p>
          </p:txBody>
        </p:sp>
        <p:sp>
          <p:nvSpPr>
            <p:cNvPr id="14" name="Line 18">
              <a:extLst>
                <a:ext uri="{FF2B5EF4-FFF2-40B4-BE49-F238E27FC236}">
                  <a16:creationId xmlns:a16="http://schemas.microsoft.com/office/drawing/2014/main" id="{D541E5E5-6ACE-4C3E-B744-04870B9B7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1175" y="2822575"/>
              <a:ext cx="24511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C"/>
            </a:p>
          </p:txBody>
        </p:sp>
        <p:sp>
          <p:nvSpPr>
            <p:cNvPr id="15" name="Text Box 19">
              <a:extLst>
                <a:ext uri="{FF2B5EF4-FFF2-40B4-BE49-F238E27FC236}">
                  <a16:creationId xmlns:a16="http://schemas.microsoft.com/office/drawing/2014/main" id="{E7613ED5-9DE2-4D57-905D-A1619E671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3488" y="3151188"/>
              <a:ext cx="1295400" cy="434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/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HOT</a:t>
              </a:r>
              <a:endParaRPr lang="en-US" altLang="zh-CN">
                <a:latin typeface="Tahoma" panose="020B0604030504040204" pitchFamily="34" charset="0"/>
              </a:endParaRP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6624E26A-8E06-4629-9C90-CE56973B3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125" y="2713038"/>
              <a:ext cx="288925" cy="328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/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7" name="Text Box 78">
              <a:extLst>
                <a:ext uri="{FF2B5EF4-FFF2-40B4-BE49-F238E27FC236}">
                  <a16:creationId xmlns:a16="http://schemas.microsoft.com/office/drawing/2014/main" id="{4A3A06D6-3D2F-499D-8E30-06419946E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3962400"/>
              <a:ext cx="288925" cy="328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/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Text Box 79">
              <a:extLst>
                <a:ext uri="{FF2B5EF4-FFF2-40B4-BE49-F238E27FC236}">
                  <a16:creationId xmlns:a16="http://schemas.microsoft.com/office/drawing/2014/main" id="{EFF87431-9949-403D-9CD8-CCE86CA0F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057400"/>
              <a:ext cx="1066800" cy="339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</a:rPr>
                <a:t>True</a:t>
              </a:r>
            </a:p>
          </p:txBody>
        </p:sp>
        <p:sp>
          <p:nvSpPr>
            <p:cNvPr id="19" name="Text Box 80">
              <a:extLst>
                <a:ext uri="{FF2B5EF4-FFF2-40B4-BE49-F238E27FC236}">
                  <a16:creationId xmlns:a16="http://schemas.microsoft.com/office/drawing/2014/main" id="{BFD1E1B9-0F7B-4B15-8BDA-0F3DAE1E8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3352800"/>
              <a:ext cx="914400" cy="339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</a:rPr>
                <a:t>False</a:t>
              </a:r>
            </a:p>
          </p:txBody>
        </p:sp>
        <p:sp>
          <p:nvSpPr>
            <p:cNvPr id="20" name="Line 81">
              <a:extLst>
                <a:ext uri="{FF2B5EF4-FFF2-40B4-BE49-F238E27FC236}">
                  <a16:creationId xmlns:a16="http://schemas.microsoft.com/office/drawing/2014/main" id="{B114D74D-F595-433C-83DC-788257AB35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2362200"/>
              <a:ext cx="9906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C"/>
            </a:p>
          </p:txBody>
        </p:sp>
        <p:sp>
          <p:nvSpPr>
            <p:cNvPr id="21" name="Line 82">
              <a:extLst>
                <a:ext uri="{FF2B5EF4-FFF2-40B4-BE49-F238E27FC236}">
                  <a16:creationId xmlns:a16="http://schemas.microsoft.com/office/drawing/2014/main" id="{CB04D307-A392-4148-AC3E-C95B52BFE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3657600"/>
              <a:ext cx="9906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C"/>
            </a:p>
          </p:txBody>
        </p:sp>
      </p:grpSp>
      <p:sp>
        <p:nvSpPr>
          <p:cNvPr id="22" name="Text Box 35">
            <a:extLst>
              <a:ext uri="{FF2B5EF4-FFF2-40B4-BE49-F238E27FC236}">
                <a16:creationId xmlns:a16="http://schemas.microsoft.com/office/drawing/2014/main" id="{4F1407AA-55E4-4CF9-8E80-4480F8A05B24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4489450"/>
            <a:ext cx="10515600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238"/>
              </a:spcBef>
            </a:pPr>
            <a:r>
              <a:rPr lang="en-US" altLang="zh-CN" dirty="0">
                <a:solidFill>
                  <a:srgbClr val="000000"/>
                </a:solidFill>
              </a:rPr>
              <a:t>If temperature &gt;= 30</a:t>
            </a:r>
            <a:r>
              <a:rPr lang="en-US" altLang="zh-CN" baseline="30000" dirty="0">
                <a:solidFill>
                  <a:srgbClr val="000000"/>
                </a:solidFill>
              </a:rPr>
              <a:t>o</a:t>
            </a:r>
            <a:r>
              <a:rPr lang="en-US" altLang="zh-CN" dirty="0">
                <a:solidFill>
                  <a:srgbClr val="000000"/>
                </a:solidFill>
              </a:rPr>
              <a:t>C, it is hot (1 or true);</a:t>
            </a:r>
          </a:p>
          <a:p>
            <a:pPr eaLnBrk="1" hangingPunct="1">
              <a:spcBef>
                <a:spcPts val="238"/>
              </a:spcBef>
            </a:pPr>
            <a:r>
              <a:rPr lang="en-US" altLang="zh-CN" dirty="0">
                <a:solidFill>
                  <a:srgbClr val="000000"/>
                </a:solidFill>
              </a:rPr>
              <a:t>If temperature &lt; 30</a:t>
            </a:r>
            <a:r>
              <a:rPr lang="en-US" altLang="zh-CN" baseline="30000" dirty="0">
                <a:solidFill>
                  <a:srgbClr val="000000"/>
                </a:solidFill>
              </a:rPr>
              <a:t>o</a:t>
            </a:r>
            <a:r>
              <a:rPr lang="en-US" altLang="zh-CN" dirty="0">
                <a:solidFill>
                  <a:srgbClr val="000000"/>
                </a:solidFill>
              </a:rPr>
              <a:t>C, it is not hot (0 or false).</a:t>
            </a:r>
          </a:p>
          <a:p>
            <a:pPr eaLnBrk="1" hangingPunct="1">
              <a:spcBef>
                <a:spcPts val="238"/>
              </a:spcBef>
            </a:pPr>
            <a:endParaRPr lang="en-US" altLang="zh-CN" dirty="0">
              <a:solidFill>
                <a:srgbClr val="000000"/>
              </a:solidFill>
            </a:endParaRPr>
          </a:p>
          <a:p>
            <a:pPr eaLnBrk="1" hangingPunct="1">
              <a:spcBef>
                <a:spcPts val="238"/>
              </a:spcBef>
            </a:pPr>
            <a:r>
              <a:rPr lang="en-US" altLang="zh-CN" dirty="0">
                <a:solidFill>
                  <a:srgbClr val="000000"/>
                </a:solidFill>
              </a:rPr>
              <a:t>La function de </a:t>
            </a:r>
            <a:r>
              <a:rPr lang="en-US" altLang="zh-CN" dirty="0" err="1">
                <a:solidFill>
                  <a:srgbClr val="000000"/>
                </a:solidFill>
              </a:rPr>
              <a:t>membresia</a:t>
            </a:r>
            <a:r>
              <a:rPr lang="en-US" altLang="zh-CN" dirty="0">
                <a:solidFill>
                  <a:srgbClr val="000000"/>
                </a:solidFill>
              </a:rPr>
              <a:t> de </a:t>
            </a:r>
            <a:r>
              <a:rPr lang="en-US" altLang="zh-CN" dirty="0" err="1">
                <a:solidFill>
                  <a:srgbClr val="000000"/>
                </a:solidFill>
              </a:rPr>
              <a:t>logica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clasica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falla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en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distinguir</a:t>
            </a:r>
            <a:r>
              <a:rPr lang="en-US" altLang="zh-CN" dirty="0">
                <a:solidFill>
                  <a:srgbClr val="000000"/>
                </a:solidFill>
              </a:rPr>
              <a:t> entre </a:t>
            </a:r>
            <a:r>
              <a:rPr lang="en-US" altLang="zh-CN" dirty="0" err="1">
                <a:solidFill>
                  <a:srgbClr val="000000"/>
                </a:solidFill>
              </a:rPr>
              <a:t>miembros</a:t>
            </a:r>
            <a:r>
              <a:rPr lang="en-US" altLang="zh-CN" dirty="0">
                <a:solidFill>
                  <a:srgbClr val="000000"/>
                </a:solidFill>
              </a:rPr>
              <a:t> del </a:t>
            </a:r>
            <a:r>
              <a:rPr lang="en-US" altLang="zh-CN" dirty="0" err="1">
                <a:solidFill>
                  <a:srgbClr val="000000"/>
                </a:solidFill>
              </a:rPr>
              <a:t>mismo</a:t>
            </a:r>
            <a:r>
              <a:rPr lang="en-US" altLang="zh-CN" dirty="0">
                <a:solidFill>
                  <a:srgbClr val="000000"/>
                </a:solidFill>
              </a:rPr>
              <a:t> set.</a:t>
            </a:r>
          </a:p>
        </p:txBody>
      </p:sp>
    </p:spTree>
    <p:extLst>
      <p:ext uri="{BB962C8B-B14F-4D97-AF65-F5344CB8AC3E}">
        <p14:creationId xmlns:p14="http://schemas.microsoft.com/office/powerpoint/2010/main" val="1952980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7BA20-90A4-4E4F-97EC-6F5B5030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Bivalencia</a:t>
            </a:r>
            <a:r>
              <a:rPr lang="en-CA" dirty="0"/>
              <a:t> y Fuzzy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7D7E2-D9A5-464E-9AB9-9B660C6D1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53243150-24FE-448E-83B4-B66428E77944}"/>
              </a:ext>
            </a:extLst>
          </p:cNvPr>
          <p:cNvGrpSpPr>
            <a:grpSpLocks/>
          </p:cNvGrpSpPr>
          <p:nvPr/>
        </p:nvGrpSpPr>
        <p:grpSpPr bwMode="auto">
          <a:xfrm>
            <a:off x="2032953" y="2123281"/>
            <a:ext cx="6011862" cy="3756025"/>
            <a:chOff x="210315" y="2060368"/>
            <a:chExt cx="4302399" cy="2958063"/>
          </a:xfrm>
        </p:grpSpPr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A12CEF30-B48C-40DB-9FC3-26F5E6664077}"/>
                </a:ext>
              </a:extLst>
            </p:cNvPr>
            <p:cNvSpPr/>
            <p:nvPr/>
          </p:nvSpPr>
          <p:spPr>
            <a:xfrm>
              <a:off x="503428" y="3261847"/>
              <a:ext cx="746415" cy="1499035"/>
            </a:xfrm>
            <a:prstGeom prst="rect">
              <a:avLst/>
            </a:prstGeom>
            <a:solidFill>
              <a:srgbClr val="0080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B8AD9208-4EA2-4145-A82B-0CDE3BBD2AF7}"/>
                </a:ext>
              </a:extLst>
            </p:cNvPr>
            <p:cNvSpPr/>
            <p:nvPr/>
          </p:nvSpPr>
          <p:spPr>
            <a:xfrm>
              <a:off x="1233938" y="3261847"/>
              <a:ext cx="746416" cy="1499035"/>
            </a:xfrm>
            <a:prstGeom prst="rect">
              <a:avLst/>
            </a:prstGeom>
            <a:solidFill>
              <a:srgbClr val="66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3B8F3F5C-A681-4D53-9695-4CB0ED68F95B}"/>
                </a:ext>
              </a:extLst>
            </p:cNvPr>
            <p:cNvSpPr/>
            <p:nvPr/>
          </p:nvSpPr>
          <p:spPr>
            <a:xfrm>
              <a:off x="3457280" y="3261847"/>
              <a:ext cx="746415" cy="149903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28">
              <a:extLst>
                <a:ext uri="{FF2B5EF4-FFF2-40B4-BE49-F238E27FC236}">
                  <a16:creationId xmlns:a16="http://schemas.microsoft.com/office/drawing/2014/main" id="{AE915506-F26B-4532-8500-CAC0BA5EB3C7}"/>
                </a:ext>
              </a:extLst>
            </p:cNvPr>
            <p:cNvSpPr/>
            <p:nvPr/>
          </p:nvSpPr>
          <p:spPr>
            <a:xfrm>
              <a:off x="1971265" y="3261847"/>
              <a:ext cx="746415" cy="1499035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29">
              <a:extLst>
                <a:ext uri="{FF2B5EF4-FFF2-40B4-BE49-F238E27FC236}">
                  <a16:creationId xmlns:a16="http://schemas.microsoft.com/office/drawing/2014/main" id="{56150ABE-6903-4BE4-9374-3929EBD6AFF9}"/>
                </a:ext>
              </a:extLst>
            </p:cNvPr>
            <p:cNvSpPr/>
            <p:nvPr/>
          </p:nvSpPr>
          <p:spPr>
            <a:xfrm>
              <a:off x="2710864" y="3261847"/>
              <a:ext cx="746416" cy="1499035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0" name="Straight Arrow Connector 30">
              <a:extLst>
                <a:ext uri="{FF2B5EF4-FFF2-40B4-BE49-F238E27FC236}">
                  <a16:creationId xmlns:a16="http://schemas.microsoft.com/office/drawing/2014/main" id="{3327C7AD-71B5-495E-B017-220D8509D3A9}"/>
                </a:ext>
              </a:extLst>
            </p:cNvPr>
            <p:cNvCxnSpPr/>
            <p:nvPr/>
          </p:nvCxnSpPr>
          <p:spPr>
            <a:xfrm flipV="1">
              <a:off x="503428" y="2437940"/>
              <a:ext cx="0" cy="2409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31">
              <a:extLst>
                <a:ext uri="{FF2B5EF4-FFF2-40B4-BE49-F238E27FC236}">
                  <a16:creationId xmlns:a16="http://schemas.microsoft.com/office/drawing/2014/main" id="{4B044BD0-B155-46E8-8616-D018B7608136}"/>
                </a:ext>
              </a:extLst>
            </p:cNvPr>
            <p:cNvCxnSpPr/>
            <p:nvPr/>
          </p:nvCxnSpPr>
          <p:spPr>
            <a:xfrm flipV="1">
              <a:off x="409132" y="4770884"/>
              <a:ext cx="40570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2">
              <a:extLst>
                <a:ext uri="{FF2B5EF4-FFF2-40B4-BE49-F238E27FC236}">
                  <a16:creationId xmlns:a16="http://schemas.microsoft.com/office/drawing/2014/main" id="{DDD957BF-1DD1-4ACC-81BF-C67ABAC2E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15" y="2060368"/>
              <a:ext cx="586635" cy="264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s-EC" altLang="es-EC" sz="900">
                  <a:solidFill>
                    <a:srgbClr val="000000"/>
                  </a:solidFill>
                </a:rPr>
                <a:t>Membership</a:t>
              </a:r>
            </a:p>
            <a:p>
              <a:pPr algn="ctr" eaLnBrk="1" hangingPunct="1"/>
              <a:r>
                <a:rPr lang="es-EC" altLang="es-EC" sz="900">
                  <a:solidFill>
                    <a:srgbClr val="000000"/>
                  </a:solidFill>
                </a:rPr>
                <a:t>Function</a:t>
              </a:r>
              <a:endParaRPr lang="en-US" altLang="es-EC" sz="900">
                <a:solidFill>
                  <a:srgbClr val="000000"/>
                </a:solidFill>
              </a:endParaRPr>
            </a:p>
          </p:txBody>
        </p: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83B8ADFE-8EA8-446B-9B93-F91C194D7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9994" y="4751230"/>
              <a:ext cx="312720" cy="26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800">
                  <a:solidFill>
                    <a:srgbClr val="000000"/>
                  </a:solidFill>
                </a:rPr>
                <a:t>C</a:t>
              </a:r>
              <a:r>
                <a:rPr lang="es-EC" altLang="es-EC" sz="1800" baseline="30000">
                  <a:solidFill>
                    <a:srgbClr val="000000"/>
                  </a:solidFill>
                </a:rPr>
                <a:t>o</a:t>
              </a:r>
              <a:endParaRPr lang="en-US" altLang="es-EC" sz="1800">
                <a:solidFill>
                  <a:srgbClr val="000000"/>
                </a:solidFill>
              </a:endParaRPr>
            </a:p>
          </p:txBody>
        </p:sp>
        <p:sp>
          <p:nvSpPr>
            <p:cNvPr id="14" name="TextBox 34">
              <a:extLst>
                <a:ext uri="{FF2B5EF4-FFF2-40B4-BE49-F238E27FC236}">
                  <a16:creationId xmlns:a16="http://schemas.microsoft.com/office/drawing/2014/main" id="{3370C931-A28D-41E1-BCF6-A118847AA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378" y="3059353"/>
              <a:ext cx="224041" cy="26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800">
                  <a:solidFill>
                    <a:srgbClr val="000000"/>
                  </a:solidFill>
                </a:rPr>
                <a:t>1</a:t>
              </a:r>
              <a:endParaRPr lang="en-US" altLang="es-EC" sz="1800">
                <a:solidFill>
                  <a:srgbClr val="000000"/>
                </a:solidFill>
              </a:endParaRPr>
            </a:p>
          </p:txBody>
        </p:sp>
        <p:sp>
          <p:nvSpPr>
            <p:cNvPr id="15" name="TextBox 35">
              <a:extLst>
                <a:ext uri="{FF2B5EF4-FFF2-40B4-BE49-F238E27FC236}">
                  <a16:creationId xmlns:a16="http://schemas.microsoft.com/office/drawing/2014/main" id="{EF1F67C0-2AC1-4CC0-B059-B4E01F965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743" y="4706267"/>
              <a:ext cx="224041" cy="26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800">
                  <a:solidFill>
                    <a:srgbClr val="000000"/>
                  </a:solidFill>
                </a:rPr>
                <a:t>0</a:t>
              </a:r>
              <a:endParaRPr lang="en-US" altLang="es-EC" sz="1800">
                <a:solidFill>
                  <a:srgbClr val="000000"/>
                </a:solidFill>
              </a:endParaRPr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BB0683C0-F0FE-4A2C-A220-30A6D814E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056" y="4788455"/>
              <a:ext cx="358673" cy="20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Cold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17" name="TextBox 38">
              <a:extLst>
                <a:ext uri="{FF2B5EF4-FFF2-40B4-BE49-F238E27FC236}">
                  <a16:creationId xmlns:a16="http://schemas.microsoft.com/office/drawing/2014/main" id="{FFA4E70D-0755-455B-BE00-329C7112D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2751" y="4770798"/>
              <a:ext cx="358673" cy="20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Cool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18" name="TextBox 39">
              <a:extLst>
                <a:ext uri="{FF2B5EF4-FFF2-40B4-BE49-F238E27FC236}">
                  <a16:creationId xmlns:a16="http://schemas.microsoft.com/office/drawing/2014/main" id="{721A7926-E6B5-49B6-BAFB-3E27D4077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7515" y="4770798"/>
              <a:ext cx="425858" cy="20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Warm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19" name="TextBox 40">
              <a:extLst>
                <a:ext uri="{FF2B5EF4-FFF2-40B4-BE49-F238E27FC236}">
                  <a16:creationId xmlns:a16="http://schemas.microsoft.com/office/drawing/2014/main" id="{6EFF1F54-C016-4240-B89B-C4CAD5846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9481" y="4770798"/>
              <a:ext cx="303551" cy="20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Hot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20" name="TextBox 41">
              <a:extLst>
                <a:ext uri="{FF2B5EF4-FFF2-40B4-BE49-F238E27FC236}">
                  <a16:creationId xmlns:a16="http://schemas.microsoft.com/office/drawing/2014/main" id="{AFCF4A35-CA4D-496A-ACB3-AE7F01504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475" y="4761371"/>
              <a:ext cx="413687" cy="202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E-Hot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811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E5702-43E7-43E2-9E92-2A419925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Bivalencia</a:t>
            </a:r>
            <a:r>
              <a:rPr lang="en-CA" dirty="0"/>
              <a:t> y Fuzzy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CF9273-7E9B-43E8-9F6C-5B9602AB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grpSp>
        <p:nvGrpSpPr>
          <p:cNvPr id="4" name="Group 40">
            <a:extLst>
              <a:ext uri="{FF2B5EF4-FFF2-40B4-BE49-F238E27FC236}">
                <a16:creationId xmlns:a16="http://schemas.microsoft.com/office/drawing/2014/main" id="{CE98EA0C-B0A6-4399-B8EF-B22ED3C847C7}"/>
              </a:ext>
            </a:extLst>
          </p:cNvPr>
          <p:cNvGrpSpPr>
            <a:grpSpLocks/>
          </p:cNvGrpSpPr>
          <p:nvPr/>
        </p:nvGrpSpPr>
        <p:grpSpPr bwMode="auto">
          <a:xfrm>
            <a:off x="4810443" y="3429000"/>
            <a:ext cx="4668837" cy="3048000"/>
            <a:chOff x="4430654" y="2042375"/>
            <a:chExt cx="4668147" cy="3048179"/>
          </a:xfrm>
        </p:grpSpPr>
        <p:pic>
          <p:nvPicPr>
            <p:cNvPr id="5" name="Picture 2" descr="http://www5.in.tum.de/wiki/uploads/c/ce/Membership_functions.PNG">
              <a:extLst>
                <a:ext uri="{FF2B5EF4-FFF2-40B4-BE49-F238E27FC236}">
                  <a16:creationId xmlns:a16="http://schemas.microsoft.com/office/drawing/2014/main" id="{A94F3ED0-4A07-4D1E-90F0-4D77E0F1F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765" y="2596730"/>
              <a:ext cx="4194048" cy="225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Arrow Connector 29">
              <a:extLst>
                <a:ext uri="{FF2B5EF4-FFF2-40B4-BE49-F238E27FC236}">
                  <a16:creationId xmlns:a16="http://schemas.microsoft.com/office/drawing/2014/main" id="{B27E7A7E-081F-463E-B956-1417729DBFCB}"/>
                </a:ext>
              </a:extLst>
            </p:cNvPr>
            <p:cNvCxnSpPr/>
            <p:nvPr/>
          </p:nvCxnSpPr>
          <p:spPr>
            <a:xfrm flipV="1">
              <a:off x="4795725" y="4771448"/>
              <a:ext cx="43030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0">
              <a:extLst>
                <a:ext uri="{FF2B5EF4-FFF2-40B4-BE49-F238E27FC236}">
                  <a16:creationId xmlns:a16="http://schemas.microsoft.com/office/drawing/2014/main" id="{78E96EB3-EEC5-4065-BA44-7FE6EC206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7028" y="4751230"/>
              <a:ext cx="436951" cy="33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800">
                  <a:solidFill>
                    <a:srgbClr val="000000"/>
                  </a:solidFill>
                </a:rPr>
                <a:t>C</a:t>
              </a:r>
              <a:r>
                <a:rPr lang="es-EC" altLang="es-EC" sz="1800" baseline="30000">
                  <a:solidFill>
                    <a:srgbClr val="000000"/>
                  </a:solidFill>
                </a:rPr>
                <a:t>o</a:t>
              </a:r>
              <a:endParaRPr lang="en-US" altLang="es-EC" sz="1800">
                <a:solidFill>
                  <a:srgbClr val="000000"/>
                </a:solidFill>
              </a:endParaRPr>
            </a:p>
          </p:txBody>
        </p:sp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FD1C0BF2-34DD-463D-AA23-7EE2ED136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4777" y="4706267"/>
              <a:ext cx="313044" cy="33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800">
                  <a:solidFill>
                    <a:srgbClr val="000000"/>
                  </a:solidFill>
                </a:rPr>
                <a:t>0</a:t>
              </a:r>
              <a:endParaRPr lang="en-US" altLang="es-EC" sz="1800">
                <a:solidFill>
                  <a:srgbClr val="000000"/>
                </a:solidFill>
              </a:endParaRP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E2A39189-99DF-43EA-BB45-7BAF957D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2090" y="4788455"/>
              <a:ext cx="501159" cy="25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Cold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10" name="TextBox 33">
              <a:extLst>
                <a:ext uri="{FF2B5EF4-FFF2-40B4-BE49-F238E27FC236}">
                  <a16:creationId xmlns:a16="http://schemas.microsoft.com/office/drawing/2014/main" id="{170D85D2-98C7-4BA0-91D8-C16A555DF5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9785" y="4770798"/>
              <a:ext cx="501159" cy="25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Cool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BB1084C4-CDCC-46FB-972D-698FC55A9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4549" y="4770798"/>
              <a:ext cx="595035" cy="25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Warm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12" name="TextBox 35">
              <a:extLst>
                <a:ext uri="{FF2B5EF4-FFF2-40B4-BE49-F238E27FC236}">
                  <a16:creationId xmlns:a16="http://schemas.microsoft.com/office/drawing/2014/main" id="{15927394-CF13-451E-93CA-8C5441F11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6515" y="4770798"/>
              <a:ext cx="424140" cy="25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Hot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13" name="TextBox 36">
              <a:extLst>
                <a:ext uri="{FF2B5EF4-FFF2-40B4-BE49-F238E27FC236}">
                  <a16:creationId xmlns:a16="http://schemas.microsoft.com/office/drawing/2014/main" id="{B989E625-13F6-431C-B8EC-B135B58148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1509" y="4761371"/>
              <a:ext cx="578028" cy="25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E-Hot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Arrow Connector 38">
              <a:extLst>
                <a:ext uri="{FF2B5EF4-FFF2-40B4-BE49-F238E27FC236}">
                  <a16:creationId xmlns:a16="http://schemas.microsoft.com/office/drawing/2014/main" id="{9AD47420-BE11-4BA6-AF2F-7545C65814EA}"/>
                </a:ext>
              </a:extLst>
            </p:cNvPr>
            <p:cNvCxnSpPr/>
            <p:nvPr/>
          </p:nvCxnSpPr>
          <p:spPr>
            <a:xfrm flipH="1" flipV="1">
              <a:off x="4813184" y="2437686"/>
              <a:ext cx="15873" cy="2332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39">
              <a:extLst>
                <a:ext uri="{FF2B5EF4-FFF2-40B4-BE49-F238E27FC236}">
                  <a16:creationId xmlns:a16="http://schemas.microsoft.com/office/drawing/2014/main" id="{1A0D9581-174C-4248-983D-D122C1EA7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1485" y="3097501"/>
              <a:ext cx="313044" cy="33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800">
                  <a:solidFill>
                    <a:srgbClr val="000000"/>
                  </a:solidFill>
                </a:rPr>
                <a:t>1</a:t>
              </a:r>
              <a:endParaRPr lang="en-US" altLang="es-EC" sz="1800">
                <a:solidFill>
                  <a:srgbClr val="000000"/>
                </a:solidFill>
              </a:endParaRPr>
            </a:p>
          </p:txBody>
        </p:sp>
        <p:sp>
          <p:nvSpPr>
            <p:cNvPr id="16" name="TextBox 42">
              <a:extLst>
                <a:ext uri="{FF2B5EF4-FFF2-40B4-BE49-F238E27FC236}">
                  <a16:creationId xmlns:a16="http://schemas.microsoft.com/office/drawing/2014/main" id="{7EE5A5B7-AE3F-492E-8EA5-5CF30864A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0654" y="2042375"/>
              <a:ext cx="819681" cy="33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s-EC" altLang="es-EC" sz="900">
                  <a:solidFill>
                    <a:srgbClr val="000000"/>
                  </a:solidFill>
                </a:rPr>
                <a:t>Membership</a:t>
              </a:r>
            </a:p>
            <a:p>
              <a:pPr algn="ctr" eaLnBrk="1" hangingPunct="1"/>
              <a:r>
                <a:rPr lang="es-EC" altLang="es-EC" sz="900">
                  <a:solidFill>
                    <a:srgbClr val="000000"/>
                  </a:solidFill>
                </a:rPr>
                <a:t>Function</a:t>
              </a:r>
              <a:endParaRPr lang="en-US" altLang="es-EC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C4B3B131-A39F-4AA0-AE99-360FE35CD308}"/>
              </a:ext>
            </a:extLst>
          </p:cNvPr>
          <p:cNvGrpSpPr>
            <a:grpSpLocks/>
          </p:cNvGrpSpPr>
          <p:nvPr/>
        </p:nvGrpSpPr>
        <p:grpSpPr bwMode="auto">
          <a:xfrm>
            <a:off x="1249680" y="1447800"/>
            <a:ext cx="3087688" cy="2057400"/>
            <a:chOff x="210315" y="2060368"/>
            <a:chExt cx="4302399" cy="2958063"/>
          </a:xfrm>
        </p:grpSpPr>
        <p:sp>
          <p:nvSpPr>
            <p:cNvPr id="18" name="Rectangle 33">
              <a:extLst>
                <a:ext uri="{FF2B5EF4-FFF2-40B4-BE49-F238E27FC236}">
                  <a16:creationId xmlns:a16="http://schemas.microsoft.com/office/drawing/2014/main" id="{FC0F6A51-E43E-48CC-BED8-F668D8C6C823}"/>
                </a:ext>
              </a:extLst>
            </p:cNvPr>
            <p:cNvSpPr/>
            <p:nvPr/>
          </p:nvSpPr>
          <p:spPr>
            <a:xfrm>
              <a:off x="504516" y="3260940"/>
              <a:ext cx="745453" cy="1499574"/>
            </a:xfrm>
            <a:prstGeom prst="rect">
              <a:avLst/>
            </a:prstGeom>
            <a:solidFill>
              <a:srgbClr val="0080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34">
              <a:extLst>
                <a:ext uri="{FF2B5EF4-FFF2-40B4-BE49-F238E27FC236}">
                  <a16:creationId xmlns:a16="http://schemas.microsoft.com/office/drawing/2014/main" id="{FB643285-C325-4E2D-8F3A-C91E2F89B844}"/>
                </a:ext>
              </a:extLst>
            </p:cNvPr>
            <p:cNvSpPr/>
            <p:nvPr/>
          </p:nvSpPr>
          <p:spPr>
            <a:xfrm>
              <a:off x="1234486" y="3260940"/>
              <a:ext cx="745453" cy="1499574"/>
            </a:xfrm>
            <a:prstGeom prst="rect">
              <a:avLst/>
            </a:prstGeom>
            <a:solidFill>
              <a:srgbClr val="66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35">
              <a:extLst>
                <a:ext uri="{FF2B5EF4-FFF2-40B4-BE49-F238E27FC236}">
                  <a16:creationId xmlns:a16="http://schemas.microsoft.com/office/drawing/2014/main" id="{E44231AC-5BBD-436A-9099-F8895DED258A}"/>
                </a:ext>
              </a:extLst>
            </p:cNvPr>
            <p:cNvSpPr/>
            <p:nvPr/>
          </p:nvSpPr>
          <p:spPr>
            <a:xfrm>
              <a:off x="3457575" y="3260940"/>
              <a:ext cx="745455" cy="149957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36">
              <a:extLst>
                <a:ext uri="{FF2B5EF4-FFF2-40B4-BE49-F238E27FC236}">
                  <a16:creationId xmlns:a16="http://schemas.microsoft.com/office/drawing/2014/main" id="{0B840D7C-4CC1-4C50-A14D-AA9B2BB27500}"/>
                </a:ext>
              </a:extLst>
            </p:cNvPr>
            <p:cNvSpPr/>
            <p:nvPr/>
          </p:nvSpPr>
          <p:spPr>
            <a:xfrm>
              <a:off x="1971091" y="3260940"/>
              <a:ext cx="747666" cy="1499574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5EF473A2-C3DF-47E8-BC36-583E04F637CF}"/>
                </a:ext>
              </a:extLst>
            </p:cNvPr>
            <p:cNvSpPr/>
            <p:nvPr/>
          </p:nvSpPr>
          <p:spPr>
            <a:xfrm>
              <a:off x="2709909" y="3260940"/>
              <a:ext cx="747666" cy="1499574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charset="0"/>
                <a:buNone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Arrow Connector 39">
              <a:extLst>
                <a:ext uri="{FF2B5EF4-FFF2-40B4-BE49-F238E27FC236}">
                  <a16:creationId xmlns:a16="http://schemas.microsoft.com/office/drawing/2014/main" id="{DE3624FD-A54F-48BB-A608-47D079119AC0}"/>
                </a:ext>
              </a:extLst>
            </p:cNvPr>
            <p:cNvCxnSpPr/>
            <p:nvPr/>
          </p:nvCxnSpPr>
          <p:spPr>
            <a:xfrm flipV="1">
              <a:off x="504516" y="2436974"/>
              <a:ext cx="0" cy="24102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40">
              <a:extLst>
                <a:ext uri="{FF2B5EF4-FFF2-40B4-BE49-F238E27FC236}">
                  <a16:creationId xmlns:a16="http://schemas.microsoft.com/office/drawing/2014/main" id="{0B859C31-1E6D-4DFC-8BC9-6F24C604E4FD}"/>
                </a:ext>
              </a:extLst>
            </p:cNvPr>
            <p:cNvCxnSpPr/>
            <p:nvPr/>
          </p:nvCxnSpPr>
          <p:spPr>
            <a:xfrm flipV="1">
              <a:off x="409398" y="4771926"/>
              <a:ext cx="40568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2">
              <a:extLst>
                <a:ext uri="{FF2B5EF4-FFF2-40B4-BE49-F238E27FC236}">
                  <a16:creationId xmlns:a16="http://schemas.microsoft.com/office/drawing/2014/main" id="{91DA8E7C-13BF-4D55-84E8-4BD2C6881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15" y="2060368"/>
              <a:ext cx="586635" cy="264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s-EC" altLang="es-EC" sz="900">
                  <a:solidFill>
                    <a:srgbClr val="000000"/>
                  </a:solidFill>
                </a:rPr>
                <a:t>Membership</a:t>
              </a:r>
            </a:p>
            <a:p>
              <a:pPr algn="ctr" eaLnBrk="1" hangingPunct="1"/>
              <a:r>
                <a:rPr lang="es-EC" altLang="es-EC" sz="900">
                  <a:solidFill>
                    <a:srgbClr val="000000"/>
                  </a:solidFill>
                </a:rPr>
                <a:t>Function</a:t>
              </a:r>
              <a:endParaRPr lang="en-US" altLang="es-EC" sz="900">
                <a:solidFill>
                  <a:srgbClr val="000000"/>
                </a:solidFill>
              </a:endParaRPr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C7DDB72E-7699-40C3-A348-42C9BFD386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9994" y="4751230"/>
              <a:ext cx="312720" cy="26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800">
                  <a:solidFill>
                    <a:srgbClr val="000000"/>
                  </a:solidFill>
                </a:rPr>
                <a:t>C</a:t>
              </a:r>
              <a:r>
                <a:rPr lang="es-EC" altLang="es-EC" sz="1800" baseline="30000">
                  <a:solidFill>
                    <a:srgbClr val="000000"/>
                  </a:solidFill>
                </a:rPr>
                <a:t>o</a:t>
              </a:r>
              <a:endParaRPr lang="en-US" altLang="es-EC" sz="1800">
                <a:solidFill>
                  <a:srgbClr val="000000"/>
                </a:solidFill>
              </a:endParaRPr>
            </a:p>
          </p:txBody>
        </p:sp>
        <p:sp>
          <p:nvSpPr>
            <p:cNvPr id="27" name="TextBox 34">
              <a:extLst>
                <a:ext uri="{FF2B5EF4-FFF2-40B4-BE49-F238E27FC236}">
                  <a16:creationId xmlns:a16="http://schemas.microsoft.com/office/drawing/2014/main" id="{16BC5D03-AF08-4E71-84D2-303091754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378" y="3059353"/>
              <a:ext cx="224041" cy="26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800">
                  <a:solidFill>
                    <a:srgbClr val="000000"/>
                  </a:solidFill>
                </a:rPr>
                <a:t>1</a:t>
              </a:r>
              <a:endParaRPr lang="en-US" altLang="es-EC" sz="1800">
                <a:solidFill>
                  <a:srgbClr val="000000"/>
                </a:solidFill>
              </a:endParaRPr>
            </a:p>
          </p:txBody>
        </p:sp>
        <p:sp>
          <p:nvSpPr>
            <p:cNvPr id="28" name="TextBox 35">
              <a:extLst>
                <a:ext uri="{FF2B5EF4-FFF2-40B4-BE49-F238E27FC236}">
                  <a16:creationId xmlns:a16="http://schemas.microsoft.com/office/drawing/2014/main" id="{00C377DA-1818-45A8-8FEF-C5559EC541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743" y="4706267"/>
              <a:ext cx="224041" cy="26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800">
                  <a:solidFill>
                    <a:srgbClr val="000000"/>
                  </a:solidFill>
                </a:rPr>
                <a:t>0</a:t>
              </a:r>
              <a:endParaRPr lang="en-US" altLang="es-EC" sz="1800">
                <a:solidFill>
                  <a:srgbClr val="000000"/>
                </a:solidFill>
              </a:endParaRPr>
            </a:p>
          </p:txBody>
        </p:sp>
        <p:sp>
          <p:nvSpPr>
            <p:cNvPr id="29" name="TextBox 36">
              <a:extLst>
                <a:ext uri="{FF2B5EF4-FFF2-40B4-BE49-F238E27FC236}">
                  <a16:creationId xmlns:a16="http://schemas.microsoft.com/office/drawing/2014/main" id="{71266FD0-EFC4-43A6-BD4F-155FE95D3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056" y="4788455"/>
              <a:ext cx="358673" cy="20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Cold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30" name="TextBox 38">
              <a:extLst>
                <a:ext uri="{FF2B5EF4-FFF2-40B4-BE49-F238E27FC236}">
                  <a16:creationId xmlns:a16="http://schemas.microsoft.com/office/drawing/2014/main" id="{990D3A1F-E48F-457E-A5BA-BB013A97D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2751" y="4770798"/>
              <a:ext cx="358673" cy="20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Cool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31" name="TextBox 39">
              <a:extLst>
                <a:ext uri="{FF2B5EF4-FFF2-40B4-BE49-F238E27FC236}">
                  <a16:creationId xmlns:a16="http://schemas.microsoft.com/office/drawing/2014/main" id="{248E2AAF-F68C-4356-BA40-0104615CD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7515" y="4770798"/>
              <a:ext cx="425858" cy="20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Warm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32" name="TextBox 40">
              <a:extLst>
                <a:ext uri="{FF2B5EF4-FFF2-40B4-BE49-F238E27FC236}">
                  <a16:creationId xmlns:a16="http://schemas.microsoft.com/office/drawing/2014/main" id="{1BBD7DDF-98DF-4A14-A93E-17086865E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9481" y="4770798"/>
              <a:ext cx="303551" cy="20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Hot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  <p:sp>
          <p:nvSpPr>
            <p:cNvPr id="33" name="TextBox 41">
              <a:extLst>
                <a:ext uri="{FF2B5EF4-FFF2-40B4-BE49-F238E27FC236}">
                  <a16:creationId xmlns:a16="http://schemas.microsoft.com/office/drawing/2014/main" id="{14FF11CC-0387-4EA8-B1CA-62B5C3AA2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475" y="4761371"/>
              <a:ext cx="413687" cy="202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s-EC" altLang="es-EC" sz="1200">
                  <a:solidFill>
                    <a:srgbClr val="000000"/>
                  </a:solidFill>
                </a:rPr>
                <a:t>E-Hot</a:t>
              </a:r>
              <a:endParaRPr lang="en-US" altLang="es-EC" sz="12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199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B6E7A-63AE-4006-A325-B0D32563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Valores</a:t>
            </a:r>
            <a:r>
              <a:rPr lang="en-CA" dirty="0"/>
              <a:t> Fuzzy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BA426B-8289-47CD-AE8F-5AD2CA82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Para </a:t>
            </a:r>
            <a:r>
              <a:rPr lang="en-CA" dirty="0" err="1"/>
              <a:t>sistemas</a:t>
            </a:r>
            <a:r>
              <a:rPr lang="en-CA" dirty="0"/>
              <a:t> Fuzzy, </a:t>
            </a:r>
            <a:r>
              <a:rPr lang="en-CA" dirty="0" err="1"/>
              <a:t>valores</a:t>
            </a:r>
            <a:r>
              <a:rPr lang="en-CA" dirty="0"/>
              <a:t> de </a:t>
            </a:r>
            <a:r>
              <a:rPr lang="en-CA" dirty="0" err="1"/>
              <a:t>verdad</a:t>
            </a:r>
            <a:r>
              <a:rPr lang="en-CA" dirty="0"/>
              <a:t> (fuzzy logic) or </a:t>
            </a:r>
            <a:r>
              <a:rPr lang="en-CA" dirty="0" err="1"/>
              <a:t>valores</a:t>
            </a:r>
            <a:r>
              <a:rPr lang="en-CA" dirty="0"/>
              <a:t> de </a:t>
            </a:r>
            <a:r>
              <a:rPr lang="en-CA" dirty="0" err="1"/>
              <a:t>membresia</a:t>
            </a:r>
            <a:r>
              <a:rPr lang="en-CA" dirty="0"/>
              <a:t> (fuzzy sets) </a:t>
            </a:r>
            <a:r>
              <a:rPr lang="en-CA" dirty="0" err="1"/>
              <a:t>estan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el </a:t>
            </a:r>
            <a:r>
              <a:rPr lang="en-CA" dirty="0" err="1"/>
              <a:t>rango</a:t>
            </a:r>
            <a:r>
              <a:rPr lang="en-CA" dirty="0"/>
              <a:t> de </a:t>
            </a:r>
            <a:r>
              <a:rPr lang="en-US" altLang="zh-CN" dirty="0"/>
              <a:t>[0.0, 1.0], ¨</a:t>
            </a:r>
          </a:p>
          <a:p>
            <a:r>
              <a:rPr lang="en-US" altLang="zh-CN" dirty="0"/>
              <a:t>con </a:t>
            </a:r>
            <a:r>
              <a:rPr lang="en-US" altLang="zh-CN" b="1" dirty="0"/>
              <a:t>0.0 </a:t>
            </a:r>
            <a:r>
              <a:rPr lang="en-US" altLang="zh-CN" b="1" dirty="0" err="1"/>
              <a:t>representando</a:t>
            </a:r>
            <a:r>
              <a:rPr lang="en-US" altLang="zh-CN" b="1" dirty="0"/>
              <a:t> </a:t>
            </a:r>
            <a:r>
              <a:rPr lang="en-US" altLang="zh-CN" b="1" dirty="0" err="1"/>
              <a:t>absoluta</a:t>
            </a:r>
            <a:r>
              <a:rPr lang="en-US" altLang="zh-CN" b="1" dirty="0"/>
              <a:t> </a:t>
            </a:r>
            <a:r>
              <a:rPr lang="en-US" altLang="zh-CN" b="1" dirty="0" err="1"/>
              <a:t>falsedad</a:t>
            </a:r>
            <a:r>
              <a:rPr lang="en-US" altLang="zh-CN" b="1" dirty="0"/>
              <a:t> </a:t>
            </a:r>
            <a:r>
              <a:rPr lang="en-US" altLang="zh-CN" dirty="0"/>
              <a:t>y </a:t>
            </a:r>
          </a:p>
          <a:p>
            <a:r>
              <a:rPr lang="en-US" altLang="zh-CN" b="1" dirty="0"/>
              <a:t>1 </a:t>
            </a:r>
            <a:r>
              <a:rPr lang="en-US" altLang="zh-CN" b="1" dirty="0" err="1"/>
              <a:t>representando</a:t>
            </a:r>
            <a:r>
              <a:rPr lang="en-US" altLang="zh-CN" b="1" dirty="0"/>
              <a:t> </a:t>
            </a:r>
            <a:r>
              <a:rPr lang="en-US" altLang="zh-CN" b="1" dirty="0" err="1"/>
              <a:t>absoluta</a:t>
            </a:r>
            <a:r>
              <a:rPr lang="en-US" altLang="zh-CN" b="1" dirty="0"/>
              <a:t> </a:t>
            </a:r>
            <a:r>
              <a:rPr lang="en-US" altLang="zh-CN" b="1" dirty="0" err="1"/>
              <a:t>verdad</a:t>
            </a:r>
            <a:endParaRPr lang="en-US" altLang="zh-CN" b="1" dirty="0"/>
          </a:p>
          <a:p>
            <a:r>
              <a:rPr lang="en-US" dirty="0"/>
              <a:t>Por </a:t>
            </a:r>
            <a:r>
              <a:rPr lang="en-US" dirty="0" err="1"/>
              <a:t>ejemplo</a:t>
            </a:r>
            <a:endParaRPr lang="en-US" dirty="0"/>
          </a:p>
          <a:p>
            <a:r>
              <a:rPr lang="en-US" dirty="0"/>
              <a:t>Pedro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sobrepeso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quedaria</a:t>
            </a:r>
            <a:r>
              <a:rPr lang="en-US" dirty="0"/>
              <a:t> la function de </a:t>
            </a:r>
            <a:r>
              <a:rPr lang="en-US" dirty="0" err="1"/>
              <a:t>membresia</a:t>
            </a:r>
            <a:r>
              <a:rPr lang="en-US" dirty="0"/>
              <a:t> o </a:t>
            </a:r>
            <a:r>
              <a:rPr lang="en-US" dirty="0" err="1"/>
              <a:t>pertenencia</a:t>
            </a:r>
            <a:r>
              <a:rPr lang="en-US" dirty="0"/>
              <a:t>?</a:t>
            </a:r>
            <a:endParaRPr lang="en-US" sz="2400" dirty="0"/>
          </a:p>
          <a:p>
            <a:r>
              <a:rPr lang="en-US" altLang="zh-CN" sz="2000" dirty="0"/>
              <a:t>Pedro </a:t>
            </a:r>
            <a:r>
              <a:rPr lang="en-US" altLang="zh-CN" sz="2000" dirty="0" err="1"/>
              <a:t>tiene</a:t>
            </a:r>
            <a:r>
              <a:rPr lang="en-US" altLang="zh-CN" sz="2000" dirty="0"/>
              <a:t> un </a:t>
            </a:r>
            <a:r>
              <a:rPr lang="en-US" altLang="zh-CN" sz="2000" dirty="0" err="1"/>
              <a:t>nivel</a:t>
            </a:r>
            <a:r>
              <a:rPr lang="en-US" altLang="zh-CN" sz="2000" dirty="0"/>
              <a:t> de </a:t>
            </a:r>
            <a:r>
              <a:rPr lang="en-US" altLang="zh-CN" sz="2000" dirty="0" err="1"/>
              <a:t>sobrepeso</a:t>
            </a:r>
            <a:r>
              <a:rPr lang="en-US" altLang="zh-CN" sz="2000" dirty="0"/>
              <a:t> del 1.3 </a:t>
            </a:r>
            <a:r>
              <a:rPr lang="en-US" altLang="zh-CN" sz="2000" dirty="0" err="1"/>
              <a:t>por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encima</a:t>
            </a:r>
            <a:r>
              <a:rPr lang="en-US" altLang="zh-CN" sz="2000" dirty="0"/>
              <a:t> del peso </a:t>
            </a:r>
            <a:r>
              <a:rPr lang="en-US" altLang="zh-CN" sz="2000" dirty="0" err="1"/>
              <a:t>promedio</a:t>
            </a:r>
            <a:r>
              <a:rPr lang="en-US" altLang="zh-CN" sz="2000" dirty="0"/>
              <a:t> de la </a:t>
            </a:r>
            <a:r>
              <a:rPr lang="en-US" altLang="zh-CN" sz="2000" dirty="0" err="1"/>
              <a:t>gente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por</a:t>
            </a:r>
            <a:r>
              <a:rPr lang="en-US" altLang="zh-CN" sz="2000" dirty="0"/>
              <a:t> lo </a:t>
            </a:r>
            <a:r>
              <a:rPr lang="en-US" altLang="zh-CN" sz="2000" dirty="0" err="1"/>
              <a:t>tanto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esta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dentro</a:t>
            </a:r>
            <a:r>
              <a:rPr lang="en-US" altLang="zh-CN" sz="2000" dirty="0"/>
              <a:t> de las personas con </a:t>
            </a:r>
            <a:r>
              <a:rPr lang="en-US" altLang="zh-CN" sz="2000" dirty="0" err="1"/>
              <a:t>sobrepeso</a:t>
            </a:r>
            <a:r>
              <a:rPr lang="en-US" altLang="zh-CN" sz="2000" dirty="0"/>
              <a:t>. Y se le </a:t>
            </a:r>
            <a:r>
              <a:rPr lang="en-US" altLang="zh-CN" sz="2000" dirty="0" err="1"/>
              <a:t>asigna</a:t>
            </a:r>
            <a:r>
              <a:rPr lang="en-US" altLang="zh-CN" sz="2000" dirty="0"/>
              <a:t> un valor de </a:t>
            </a:r>
            <a:r>
              <a:rPr lang="en-US" altLang="zh-CN" sz="2000" dirty="0" err="1"/>
              <a:t>membresia</a:t>
            </a:r>
            <a:r>
              <a:rPr lang="en-US" altLang="zh-CN" sz="2000" dirty="0"/>
              <a:t> de 0.8</a:t>
            </a:r>
          </a:p>
          <a:p>
            <a:pPr lvl="1">
              <a:buClr>
                <a:schemeClr val="tx1"/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2000" b="1" i="1" dirty="0" err="1">
                <a:latin typeface="Symbol" panose="05050102010706020507" pitchFamily="18" charset="2"/>
              </a:rPr>
              <a:t>m</a:t>
            </a:r>
            <a:r>
              <a:rPr lang="en-US" altLang="zh-CN" sz="2000" b="1" dirty="0" err="1"/>
              <a:t>Overweight</a:t>
            </a:r>
            <a:r>
              <a:rPr lang="en-US" altLang="zh-CN" sz="2000" b="1" dirty="0"/>
              <a:t> (Pedro) = 0.8</a:t>
            </a:r>
          </a:p>
          <a:p>
            <a:pPr lvl="1">
              <a:buClr>
                <a:schemeClr val="tx1"/>
              </a:buClr>
              <a:buNone/>
            </a:pPr>
            <a:r>
              <a:rPr lang="en-US" altLang="zh-CN" sz="2000" dirty="0" err="1"/>
              <a:t>donde</a:t>
            </a:r>
            <a:r>
              <a:rPr lang="en-US" altLang="zh-CN" sz="2000" dirty="0"/>
              <a:t> </a:t>
            </a:r>
            <a:r>
              <a:rPr lang="en-US" altLang="zh-CN" sz="2000" i="1" dirty="0">
                <a:latin typeface="Symbol" panose="05050102010706020507" pitchFamily="18" charset="2"/>
              </a:rPr>
              <a:t>m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es</a:t>
            </a:r>
            <a:r>
              <a:rPr lang="en-US" altLang="zh-CN" sz="2000" dirty="0"/>
              <a:t> la function de </a:t>
            </a:r>
            <a:r>
              <a:rPr lang="en-US" altLang="zh-CN" sz="2000" dirty="0" err="1"/>
              <a:t>membresia</a:t>
            </a:r>
            <a:r>
              <a:rPr lang="en-US" altLang="zh-CN" sz="2000" dirty="0"/>
              <a:t>, operando </a:t>
            </a:r>
            <a:r>
              <a:rPr lang="en-US" altLang="zh-CN" sz="2000" dirty="0" err="1"/>
              <a:t>en</a:t>
            </a:r>
            <a:r>
              <a:rPr lang="en-US" altLang="zh-CN" sz="2000" dirty="0"/>
              <a:t> el fuzzy set </a:t>
            </a:r>
            <a:r>
              <a:rPr lang="en-US" altLang="zh-CN" sz="2000" b="1" dirty="0"/>
              <a:t>de </a:t>
            </a:r>
            <a:r>
              <a:rPr lang="en-US" altLang="zh-CN" sz="2000" b="1" dirty="0" err="1"/>
              <a:t>gente</a:t>
            </a:r>
            <a:r>
              <a:rPr lang="en-US" altLang="zh-CN" sz="2000" b="1" dirty="0"/>
              <a:t> con </a:t>
            </a:r>
            <a:r>
              <a:rPr lang="en-US" altLang="zh-CN" sz="2000" b="1" dirty="0" err="1"/>
              <a:t>sobrepeso</a:t>
            </a:r>
            <a:r>
              <a:rPr lang="en-US" altLang="zh-CN" sz="2000" b="1" dirty="0"/>
              <a:t> </a:t>
            </a:r>
            <a:r>
              <a:rPr lang="en-US" altLang="zh-CN" sz="2000" dirty="0"/>
              <a:t>y </a:t>
            </a:r>
            <a:r>
              <a:rPr lang="en-US" altLang="zh-CN" sz="2000" dirty="0" err="1"/>
              <a:t>retorna</a:t>
            </a:r>
            <a:r>
              <a:rPr lang="en-US" altLang="zh-CN" sz="2000" dirty="0"/>
              <a:t> un valor entre 0.0 y 1.0</a:t>
            </a:r>
            <a:endParaRPr lang="zh-CN" altLang="en-US" sz="2200" dirty="0"/>
          </a:p>
          <a:p>
            <a:pPr lvl="1">
              <a:buClr>
                <a:schemeClr val="tx1"/>
              </a:buClr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33073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E70EB-2B40-4D45-8E6B-896F029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Ejemplo</a:t>
            </a:r>
            <a:r>
              <a:rPr lang="en-CA" dirty="0"/>
              <a:t>: “Young”</a:t>
            </a:r>
            <a:endParaRPr lang="es-EC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EFB229-A170-4534-9EC6-01347F78B97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1089660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zh-CN" dirty="0" err="1"/>
              <a:t>Ejemplo</a:t>
            </a:r>
            <a:r>
              <a:rPr lang="en-US" altLang="zh-CN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/>
              <a:t>Ana </a:t>
            </a:r>
            <a:r>
              <a:rPr lang="en-US" altLang="zh-CN" dirty="0" err="1"/>
              <a:t>tien</a:t>
            </a:r>
            <a:r>
              <a:rPr lang="en-US" altLang="zh-CN" dirty="0"/>
              <a:t> 28,                 0.8  </a:t>
            </a:r>
            <a:r>
              <a:rPr lang="en-US" altLang="zh-CN" dirty="0" err="1"/>
              <a:t>en</a:t>
            </a:r>
            <a:r>
              <a:rPr lang="en-US" altLang="zh-CN" dirty="0"/>
              <a:t> el set “Young”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/>
              <a:t>Paul </a:t>
            </a:r>
            <a:r>
              <a:rPr lang="en-US" altLang="zh-CN" dirty="0" err="1"/>
              <a:t>tien</a:t>
            </a:r>
            <a:r>
              <a:rPr lang="en-US" altLang="zh-CN" dirty="0"/>
              <a:t> 35,                0.1  </a:t>
            </a:r>
            <a:r>
              <a:rPr lang="en-US" altLang="zh-CN" dirty="0" err="1"/>
              <a:t>en</a:t>
            </a:r>
            <a:r>
              <a:rPr lang="en-US" altLang="zh-CN" dirty="0"/>
              <a:t> el  set “Young”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dirty="0"/>
              <a:t>Ricardo </a:t>
            </a:r>
            <a:r>
              <a:rPr lang="en-US" altLang="zh-CN" dirty="0" err="1"/>
              <a:t>tiene</a:t>
            </a:r>
            <a:r>
              <a:rPr lang="en-US" altLang="zh-CN" dirty="0"/>
              <a:t> 23,           1.0  </a:t>
            </a:r>
            <a:r>
              <a:rPr lang="en-US" altLang="zh-CN" dirty="0" err="1"/>
              <a:t>en</a:t>
            </a:r>
            <a:r>
              <a:rPr lang="en-US" altLang="zh-CN" dirty="0"/>
              <a:t> el set “Young”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dirty="0"/>
              <a:t>A </a:t>
            </a:r>
            <a:r>
              <a:rPr lang="en-US" altLang="zh-CN" dirty="0" err="1"/>
              <a:t>diferencia</a:t>
            </a:r>
            <a:r>
              <a:rPr lang="en-US" altLang="zh-CN" dirty="0"/>
              <a:t> de las </a:t>
            </a:r>
            <a:r>
              <a:rPr lang="en-US" altLang="zh-CN" dirty="0" err="1"/>
              <a:t>estadisticas</a:t>
            </a:r>
            <a:r>
              <a:rPr lang="en-US" altLang="zh-CN" dirty="0"/>
              <a:t> y </a:t>
            </a:r>
            <a:r>
              <a:rPr lang="en-US" altLang="zh-CN" dirty="0" err="1"/>
              <a:t>probabilidades</a:t>
            </a:r>
            <a:r>
              <a:rPr lang="en-US" altLang="zh-CN" dirty="0"/>
              <a:t>, el </a:t>
            </a:r>
            <a:r>
              <a:rPr lang="en-US" altLang="zh-CN" dirty="0" err="1"/>
              <a:t>grado</a:t>
            </a:r>
            <a:r>
              <a:rPr lang="en-US" altLang="zh-CN" dirty="0"/>
              <a:t> de </a:t>
            </a:r>
            <a:r>
              <a:rPr lang="en-US" altLang="zh-CN" dirty="0" err="1"/>
              <a:t>membresia</a:t>
            </a:r>
            <a:r>
              <a:rPr lang="en-US" altLang="zh-CN" dirty="0"/>
              <a:t> no describe </a:t>
            </a:r>
            <a:r>
              <a:rPr lang="en-US" altLang="zh-CN" dirty="0" err="1"/>
              <a:t>probabilidades</a:t>
            </a:r>
            <a:r>
              <a:rPr lang="en-US" altLang="zh-CN" dirty="0"/>
              <a:t> </a:t>
            </a:r>
            <a:r>
              <a:rPr lang="en-US" altLang="zh-CN" dirty="0" err="1"/>
              <a:t>sobre</a:t>
            </a:r>
            <a:r>
              <a:rPr lang="en-US" altLang="zh-CN" dirty="0"/>
              <a:t> un item </a:t>
            </a:r>
            <a:r>
              <a:rPr lang="en-US" altLang="zh-CN" dirty="0" err="1"/>
              <a:t>en</a:t>
            </a:r>
            <a:r>
              <a:rPr lang="en-US" altLang="zh-CN" dirty="0"/>
              <a:t> el set, al </a:t>
            </a:r>
            <a:r>
              <a:rPr lang="en-US" altLang="zh-CN" dirty="0" err="1"/>
              <a:t>contrario</a:t>
            </a:r>
            <a:r>
              <a:rPr lang="en-US" altLang="zh-CN" dirty="0"/>
              <a:t>, describe que </a:t>
            </a:r>
            <a:r>
              <a:rPr lang="en-US" altLang="zh-CN" dirty="0" err="1"/>
              <a:t>tanto</a:t>
            </a:r>
            <a:r>
              <a:rPr lang="en-US" altLang="zh-CN" dirty="0"/>
              <a:t> el item </a:t>
            </a:r>
            <a:r>
              <a:rPr lang="en-US" altLang="zh-CN" dirty="0" err="1"/>
              <a:t>pertenece</a:t>
            </a:r>
            <a:r>
              <a:rPr lang="en-US" altLang="zh-CN" dirty="0"/>
              <a:t> a ese set. </a:t>
            </a:r>
          </a:p>
        </p:txBody>
      </p:sp>
    </p:spTree>
    <p:extLst>
      <p:ext uri="{BB962C8B-B14F-4D97-AF65-F5344CB8AC3E}">
        <p14:creationId xmlns:p14="http://schemas.microsoft.com/office/powerpoint/2010/main" val="391376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65D70-EBAF-4F82-AB49-F3884989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Uso</a:t>
            </a:r>
            <a:r>
              <a:rPr lang="en-CA" dirty="0"/>
              <a:t> de terminus </a:t>
            </a:r>
            <a:r>
              <a:rPr lang="en-CA" dirty="0" err="1"/>
              <a:t>intermedios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6E487C-EAE0-46EC-BDC1-9C1156F7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5240" cy="4351338"/>
          </a:xfrm>
        </p:spPr>
        <p:txBody>
          <a:bodyPr/>
          <a:lstStyle/>
          <a:p>
            <a:r>
              <a:rPr lang="en-CA" dirty="0"/>
              <a:t>Medio </a:t>
            </a:r>
            <a:r>
              <a:rPr lang="en-CA" dirty="0" err="1"/>
              <a:t>lleno</a:t>
            </a:r>
            <a:r>
              <a:rPr lang="en-CA" dirty="0"/>
              <a:t>, </a:t>
            </a:r>
          </a:p>
          <a:p>
            <a:r>
              <a:rPr lang="en-CA" dirty="0" err="1"/>
              <a:t>Completamente</a:t>
            </a:r>
            <a:r>
              <a:rPr lang="en-CA" dirty="0"/>
              <a:t> </a:t>
            </a:r>
            <a:r>
              <a:rPr lang="en-CA" dirty="0" err="1"/>
              <a:t>lleno</a:t>
            </a:r>
            <a:endParaRPr lang="en-CA" dirty="0"/>
          </a:p>
          <a:p>
            <a:r>
              <a:rPr lang="en-CA" dirty="0" err="1"/>
              <a:t>Casi</a:t>
            </a:r>
            <a:r>
              <a:rPr lang="en-CA" dirty="0"/>
              <a:t> </a:t>
            </a:r>
            <a:r>
              <a:rPr lang="en-CA" dirty="0" err="1"/>
              <a:t>lleno</a:t>
            </a:r>
            <a:r>
              <a:rPr lang="en-CA" dirty="0"/>
              <a:t> </a:t>
            </a:r>
          </a:p>
          <a:p>
            <a:r>
              <a:rPr lang="en-CA" dirty="0"/>
              <a:t>Tan </a:t>
            </a:r>
            <a:r>
              <a:rPr lang="en-CA" dirty="0" err="1"/>
              <a:t>lleno</a:t>
            </a:r>
            <a:endParaRPr lang="en-CA" dirty="0"/>
          </a:p>
          <a:p>
            <a:r>
              <a:rPr lang="en-CA" dirty="0" err="1"/>
              <a:t>Algo</a:t>
            </a:r>
            <a:r>
              <a:rPr lang="en-CA" dirty="0"/>
              <a:t> </a:t>
            </a:r>
            <a:r>
              <a:rPr lang="en-CA" dirty="0" err="1"/>
              <a:t>lleno</a:t>
            </a:r>
            <a:endParaRPr lang="en-CA" dirty="0"/>
          </a:p>
          <a:p>
            <a:r>
              <a:rPr lang="en-CA" dirty="0"/>
              <a:t>Mas o </a:t>
            </a:r>
            <a:r>
              <a:rPr lang="en-CA" dirty="0" err="1"/>
              <a:t>menos</a:t>
            </a:r>
            <a:r>
              <a:rPr lang="en-CA" dirty="0"/>
              <a:t> </a:t>
            </a:r>
            <a:r>
              <a:rPr lang="en-CA" dirty="0" err="1"/>
              <a:t>lleno</a:t>
            </a:r>
            <a:endParaRPr lang="en-CA" dirty="0"/>
          </a:p>
          <a:p>
            <a:r>
              <a:rPr lang="en-CA" dirty="0"/>
              <a:t>Medio </a:t>
            </a:r>
            <a:r>
              <a:rPr lang="en-CA" dirty="0" err="1"/>
              <a:t>vacio</a:t>
            </a:r>
            <a:endParaRPr lang="es-EC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3B58CD9-CDEF-43F4-9B31-52F3A32FB61E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3825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Verdadero</a:t>
            </a:r>
            <a:r>
              <a:rPr lang="en-CA" dirty="0"/>
              <a:t> /</a:t>
            </a:r>
            <a:r>
              <a:rPr lang="en-CA" dirty="0" err="1"/>
              <a:t>falso</a:t>
            </a:r>
            <a:r>
              <a:rPr lang="en-CA" dirty="0"/>
              <a:t> </a:t>
            </a:r>
          </a:p>
          <a:p>
            <a:r>
              <a:rPr lang="en-CA" dirty="0"/>
              <a:t>SI /NO</a:t>
            </a:r>
          </a:p>
          <a:p>
            <a:r>
              <a:rPr lang="en-CA" dirty="0" err="1"/>
              <a:t>Pueden</a:t>
            </a:r>
            <a:r>
              <a:rPr lang="en-CA" dirty="0"/>
              <a:t> </a:t>
            </a:r>
            <a:r>
              <a:rPr lang="en-CA" dirty="0" err="1"/>
              <a:t>estos</a:t>
            </a:r>
            <a:r>
              <a:rPr lang="en-CA" dirty="0"/>
              <a:t> terminus (SI/NO) </a:t>
            </a:r>
            <a:r>
              <a:rPr lang="en-CA" dirty="0" err="1"/>
              <a:t>representar</a:t>
            </a:r>
            <a:r>
              <a:rPr lang="en-CA" dirty="0"/>
              <a:t> </a:t>
            </a:r>
            <a:r>
              <a:rPr lang="en-CA" dirty="0" err="1"/>
              <a:t>valores</a:t>
            </a:r>
            <a:r>
              <a:rPr lang="en-CA" dirty="0"/>
              <a:t> </a:t>
            </a:r>
            <a:r>
              <a:rPr lang="en-CA" dirty="0" err="1"/>
              <a:t>difusos</a:t>
            </a:r>
            <a:r>
              <a:rPr lang="en-CA" dirty="0"/>
              <a:t>?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99771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9A5E9-A55F-4740-ACDA-E0A3FECD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Funciones</a:t>
            </a:r>
            <a:r>
              <a:rPr lang="en-CA" dirty="0"/>
              <a:t> de </a:t>
            </a:r>
            <a:r>
              <a:rPr lang="en-CA" dirty="0" err="1"/>
              <a:t>membresia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fuzzy logic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82649B-288D-4186-925F-4C4FEBF3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 valor de </a:t>
            </a:r>
            <a:r>
              <a:rPr lang="en-US" dirty="0" err="1"/>
              <a:t>pertenencia</a:t>
            </a:r>
            <a:r>
              <a:rPr lang="en-US" dirty="0"/>
              <a:t> </a:t>
            </a:r>
            <a:r>
              <a:rPr lang="en-US" dirty="0" err="1"/>
              <a:t>recibirian</a:t>
            </a:r>
            <a:r>
              <a:rPr lang="en-US" dirty="0"/>
              <a:t> las 3 personas </a:t>
            </a:r>
            <a:r>
              <a:rPr lang="en-US" dirty="0" err="1"/>
              <a:t>anteriores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las </a:t>
            </a:r>
            <a:r>
              <a:rPr lang="en-US" dirty="0" err="1"/>
              <a:t>graficas</a:t>
            </a:r>
            <a:r>
              <a:rPr lang="en-US" dirty="0"/>
              <a:t> de </a:t>
            </a:r>
            <a:r>
              <a:rPr lang="en-US" dirty="0" err="1"/>
              <a:t>membresia</a:t>
            </a:r>
            <a:r>
              <a:rPr lang="en-US" dirty="0"/>
              <a:t>?</a:t>
            </a:r>
            <a:endParaRPr lang="es-EC" dirty="0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203E8632-7A3F-48BC-BF81-48B65950C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8026" y="5313087"/>
            <a:ext cx="586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2BEBB289-B986-4759-B5CE-FBB6CFFB22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8026" y="2569887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9C6CC554-E3C7-4E9C-A817-91609204A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8026" y="3865287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5442F7C2-4460-4052-939B-F6E8C9583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0026" y="3865287"/>
            <a:ext cx="1981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053FCAC7-8A5E-46BC-9DD2-ED001BE180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226" y="3865287"/>
            <a:ext cx="1752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73595503-F778-405F-B80A-64DCC4070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826" y="3865287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DF537459-720B-4F2F-A47E-51AE17FD3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0026" y="3865287"/>
            <a:ext cx="1905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8701F342-9C8E-434B-BFF3-B3CD20DDE5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5026" y="3865287"/>
            <a:ext cx="1981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2" name="Rectangle 16" descr="Small confetti">
            <a:extLst>
              <a:ext uri="{FF2B5EF4-FFF2-40B4-BE49-F238E27FC236}">
                <a16:creationId xmlns:a16="http://schemas.microsoft.com/office/drawing/2014/main" id="{CD53A82F-9814-4939-B85F-B2AB48602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026" y="3865287"/>
            <a:ext cx="762000" cy="1447800"/>
          </a:xfrm>
          <a:prstGeom prst="rect">
            <a:avLst/>
          </a:prstGeom>
          <a:pattFill prst="smConfetti">
            <a:fgClr>
              <a:srgbClr val="3399FF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>
              <a:solidFill>
                <a:srgbClr val="000000"/>
              </a:solidFill>
            </a:endParaRPr>
          </a:p>
        </p:txBody>
      </p:sp>
      <p:sp>
        <p:nvSpPr>
          <p:cNvPr id="13" name="AutoShape 17" descr="Small confetti">
            <a:extLst>
              <a:ext uri="{FF2B5EF4-FFF2-40B4-BE49-F238E27FC236}">
                <a16:creationId xmlns:a16="http://schemas.microsoft.com/office/drawing/2014/main" id="{8EE62A29-246D-40CD-ABAC-28CAE903D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026" y="3865287"/>
            <a:ext cx="1981200" cy="1447800"/>
          </a:xfrm>
          <a:prstGeom prst="rtTriangle">
            <a:avLst/>
          </a:prstGeom>
          <a:pattFill prst="smConfetti">
            <a:fgClr>
              <a:srgbClr val="3399FF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>
              <a:solidFill>
                <a:srgbClr val="000000"/>
              </a:solidFill>
            </a:endParaRPr>
          </a:p>
        </p:txBody>
      </p:sp>
      <p:sp>
        <p:nvSpPr>
          <p:cNvPr id="14" name="AutoShape 18" descr="50%">
            <a:extLst>
              <a:ext uri="{FF2B5EF4-FFF2-40B4-BE49-F238E27FC236}">
                <a16:creationId xmlns:a16="http://schemas.microsoft.com/office/drawing/2014/main" id="{30A2BF27-D159-4CB4-BEFF-35BDCB9FF22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31226" y="3865287"/>
            <a:ext cx="1752600" cy="1447800"/>
          </a:xfrm>
          <a:prstGeom prst="rtTriangle">
            <a:avLst/>
          </a:prstGeom>
          <a:pattFill prst="pct50">
            <a:fgClr>
              <a:srgbClr val="FF3300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>
              <a:solidFill>
                <a:srgbClr val="000000"/>
              </a:solidFill>
            </a:endParaRPr>
          </a:p>
        </p:txBody>
      </p:sp>
      <p:sp>
        <p:nvSpPr>
          <p:cNvPr id="15" name="Rectangle 19" descr="50%">
            <a:extLst>
              <a:ext uri="{FF2B5EF4-FFF2-40B4-BE49-F238E27FC236}">
                <a16:creationId xmlns:a16="http://schemas.microsoft.com/office/drawing/2014/main" id="{82951EAD-C75E-4100-9522-A534F8ED4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3826" y="3865287"/>
            <a:ext cx="990600" cy="1447800"/>
          </a:xfrm>
          <a:prstGeom prst="rect">
            <a:avLst/>
          </a:prstGeom>
          <a:pattFill prst="pct50">
            <a:fgClr>
              <a:srgbClr val="FF3300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>
              <a:solidFill>
                <a:srgbClr val="000000"/>
              </a:solidFill>
            </a:endParaRPr>
          </a:p>
        </p:txBody>
      </p:sp>
      <p:sp>
        <p:nvSpPr>
          <p:cNvPr id="16" name="AutoShape 20" descr="Dark vertical">
            <a:extLst>
              <a:ext uri="{FF2B5EF4-FFF2-40B4-BE49-F238E27FC236}">
                <a16:creationId xmlns:a16="http://schemas.microsoft.com/office/drawing/2014/main" id="{1AA43051-13CD-493C-AF56-234416CCB08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350026" y="3865287"/>
            <a:ext cx="1905000" cy="1447800"/>
          </a:xfrm>
          <a:prstGeom prst="rtTriangle">
            <a:avLst/>
          </a:prstGeom>
          <a:pattFill prst="dkVert">
            <a:fgClr>
              <a:srgbClr val="33CC33">
                <a:alpha val="50195"/>
              </a:srgbClr>
            </a:fgClr>
            <a:bgClr>
              <a:srgbClr val="FFFFFF">
                <a:alpha val="50195"/>
              </a:srgb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>
              <a:solidFill>
                <a:srgbClr val="000000"/>
              </a:solidFill>
            </a:endParaRPr>
          </a:p>
        </p:txBody>
      </p:sp>
      <p:sp>
        <p:nvSpPr>
          <p:cNvPr id="17" name="AutoShape 21" descr="Dark vertical">
            <a:extLst>
              <a:ext uri="{FF2B5EF4-FFF2-40B4-BE49-F238E27FC236}">
                <a16:creationId xmlns:a16="http://schemas.microsoft.com/office/drawing/2014/main" id="{5E9AFF2B-787E-4F9D-B409-5B6928785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026" y="3865287"/>
            <a:ext cx="1981200" cy="1447800"/>
          </a:xfrm>
          <a:prstGeom prst="rtTriangle">
            <a:avLst/>
          </a:prstGeom>
          <a:pattFill prst="dkVert">
            <a:fgClr>
              <a:srgbClr val="33CC33">
                <a:alpha val="50195"/>
              </a:srgbClr>
            </a:fgClr>
            <a:bgClr>
              <a:srgbClr val="FFFFFF">
                <a:alpha val="50195"/>
              </a:srgb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>
              <a:solidFill>
                <a:srgbClr val="000000"/>
              </a:solidFill>
            </a:endParaRPr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0153225D-A49B-4B9C-82C8-F18732BD7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0026" y="3865287"/>
            <a:ext cx="1981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66C84967-23D1-4AC0-9D95-BD73EDD007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1226" y="3865287"/>
            <a:ext cx="1752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20" name="Line 25">
            <a:extLst>
              <a:ext uri="{FF2B5EF4-FFF2-40B4-BE49-F238E27FC236}">
                <a16:creationId xmlns:a16="http://schemas.microsoft.com/office/drawing/2014/main" id="{A8BD8DD5-0F7A-4CAA-914F-27774C273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826" y="3865287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21" name="Line 26">
            <a:extLst>
              <a:ext uri="{FF2B5EF4-FFF2-40B4-BE49-F238E27FC236}">
                <a16:creationId xmlns:a16="http://schemas.microsoft.com/office/drawing/2014/main" id="{0CABA21E-A9C0-4AF8-BA8C-A13D0D3449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0026" y="3865287"/>
            <a:ext cx="1905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22" name="Line 27">
            <a:extLst>
              <a:ext uri="{FF2B5EF4-FFF2-40B4-BE49-F238E27FC236}">
                <a16:creationId xmlns:a16="http://schemas.microsoft.com/office/drawing/2014/main" id="{21062824-D5C1-4FB0-847D-63A1A8331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5026" y="3865287"/>
            <a:ext cx="1981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BF30D80C-E73F-4956-BD73-30D5D2FAE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6826" y="5465487"/>
            <a:ext cx="685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</a:rPr>
              <a:t>Age</a:t>
            </a:r>
          </a:p>
        </p:txBody>
      </p:sp>
      <p:sp>
        <p:nvSpPr>
          <p:cNvPr id="24" name="Text Box 29">
            <a:extLst>
              <a:ext uri="{FF2B5EF4-FFF2-40B4-BE49-F238E27FC236}">
                <a16:creationId xmlns:a16="http://schemas.microsoft.com/office/drawing/2014/main" id="{872B715C-C326-44B9-835A-011AF12E7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226" y="5389287"/>
            <a:ext cx="685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</a:rPr>
              <a:t>25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12194156-5298-4A2C-A097-D554DE40E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2626" y="5389287"/>
            <a:ext cx="685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</a:rPr>
              <a:t>40</a:t>
            </a:r>
          </a:p>
        </p:txBody>
      </p:sp>
      <p:sp>
        <p:nvSpPr>
          <p:cNvPr id="26" name="Text Box 31">
            <a:extLst>
              <a:ext uri="{FF2B5EF4-FFF2-40B4-BE49-F238E27FC236}">
                <a16:creationId xmlns:a16="http://schemas.microsoft.com/office/drawing/2014/main" id="{1D81C26E-F515-4DA1-84FD-10D3DD2B2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626" y="5389287"/>
            <a:ext cx="685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</a:rPr>
              <a:t>55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2D021F7F-D0BA-4437-84F4-1CE1EF796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226" y="3408087"/>
            <a:ext cx="12192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>
                <a:solidFill>
                  <a:srgbClr val="000000"/>
                </a:solidFill>
              </a:rPr>
              <a:t>Young</a:t>
            </a:r>
          </a:p>
        </p:txBody>
      </p:sp>
      <p:sp>
        <p:nvSpPr>
          <p:cNvPr id="28" name="Text Box 33">
            <a:extLst>
              <a:ext uri="{FF2B5EF4-FFF2-40B4-BE49-F238E27FC236}">
                <a16:creationId xmlns:a16="http://schemas.microsoft.com/office/drawing/2014/main" id="{495FE49D-612C-4142-A148-3DC112610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1426" y="3408087"/>
            <a:ext cx="12192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29" name="Text Box 34">
            <a:extLst>
              <a:ext uri="{FF2B5EF4-FFF2-40B4-BE49-F238E27FC236}">
                <a16:creationId xmlns:a16="http://schemas.microsoft.com/office/drawing/2014/main" id="{F4D8371D-26B2-4CE3-91C3-9B296B15A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026" y="3636687"/>
            <a:ext cx="4572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" name="Text Box 35">
            <a:extLst>
              <a:ext uri="{FF2B5EF4-FFF2-40B4-BE49-F238E27FC236}">
                <a16:creationId xmlns:a16="http://schemas.microsoft.com/office/drawing/2014/main" id="{A9BB7CCC-887C-47AC-A83B-34EBA7625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826" y="3408087"/>
            <a:ext cx="12192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>
                <a:solidFill>
                  <a:srgbClr val="000000"/>
                </a:solidFill>
              </a:rPr>
              <a:t>Middle</a:t>
            </a:r>
          </a:p>
        </p:txBody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D545B37B-4EE1-4868-B73A-C4F7B5D71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8026" y="4627287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32" name="Text Box 37">
            <a:extLst>
              <a:ext uri="{FF2B5EF4-FFF2-40B4-BE49-F238E27FC236}">
                <a16:creationId xmlns:a16="http://schemas.microsoft.com/office/drawing/2014/main" id="{1E149CA1-BF1C-40BB-9A27-CE04BB3F6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626" y="4474887"/>
            <a:ext cx="7620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</a:rPr>
              <a:t>0.5</a:t>
            </a:r>
          </a:p>
        </p:txBody>
      </p:sp>
      <p:sp>
        <p:nvSpPr>
          <p:cNvPr id="33" name="Text Box 39">
            <a:extLst>
              <a:ext uri="{FF2B5EF4-FFF2-40B4-BE49-F238E27FC236}">
                <a16:creationId xmlns:a16="http://schemas.microsoft.com/office/drawing/2014/main" id="{287AB026-9C65-4CB5-AB75-368294885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126" y="2985812"/>
            <a:ext cx="15240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>
                <a:solidFill>
                  <a:srgbClr val="000000"/>
                </a:solidFill>
              </a:rPr>
              <a:t>DOM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600" i="1">
                <a:solidFill>
                  <a:srgbClr val="000000"/>
                </a:solidFill>
              </a:rPr>
              <a:t>Degree of Membership</a:t>
            </a:r>
          </a:p>
        </p:txBody>
      </p:sp>
      <p:sp>
        <p:nvSpPr>
          <p:cNvPr id="34" name="Line 41">
            <a:extLst>
              <a:ext uri="{FF2B5EF4-FFF2-40B4-BE49-F238E27FC236}">
                <a16:creationId xmlns:a16="http://schemas.microsoft.com/office/drawing/2014/main" id="{66CE0F0B-53DA-4048-BBEB-0EC50A6F25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6226" y="2874687"/>
            <a:ext cx="1905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35" name="Line 42">
            <a:extLst>
              <a:ext uri="{FF2B5EF4-FFF2-40B4-BE49-F238E27FC236}">
                <a16:creationId xmlns:a16="http://schemas.microsoft.com/office/drawing/2014/main" id="{53A62B10-4CBE-437C-AACF-CF183AD07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1226" y="28746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36" name="Line 43">
            <a:extLst>
              <a:ext uri="{FF2B5EF4-FFF2-40B4-BE49-F238E27FC236}">
                <a16:creationId xmlns:a16="http://schemas.microsoft.com/office/drawing/2014/main" id="{E168EE55-CFF0-4368-A353-C9AF81A8F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1226" y="2874687"/>
            <a:ext cx="1828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37" name="Text Box 44">
            <a:extLst>
              <a:ext uri="{FF2B5EF4-FFF2-40B4-BE49-F238E27FC236}">
                <a16:creationId xmlns:a16="http://schemas.microsoft.com/office/drawing/2014/main" id="{6B0394E1-D953-4811-829A-24A466FDB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026" y="2279374"/>
            <a:ext cx="3581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</a:rPr>
              <a:t>Fuzzy values</a:t>
            </a:r>
          </a:p>
        </p:txBody>
      </p:sp>
      <p:sp>
        <p:nvSpPr>
          <p:cNvPr id="38" name="Text Box 47">
            <a:extLst>
              <a:ext uri="{FF2B5EF4-FFF2-40B4-BE49-F238E27FC236}">
                <a16:creationId xmlns:a16="http://schemas.microsoft.com/office/drawing/2014/main" id="{4BC8172E-9518-4EDB-A8A0-1167005F7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026" y="5236887"/>
            <a:ext cx="304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9" name="Line 48">
            <a:extLst>
              <a:ext uri="{FF2B5EF4-FFF2-40B4-BE49-F238E27FC236}">
                <a16:creationId xmlns:a16="http://schemas.microsoft.com/office/drawing/2014/main" id="{6C340A86-467B-41AC-8473-D4695E5B51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8026" y="3789087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40" name="Line 49">
            <a:extLst>
              <a:ext uri="{FF2B5EF4-FFF2-40B4-BE49-F238E27FC236}">
                <a16:creationId xmlns:a16="http://schemas.microsoft.com/office/drawing/2014/main" id="{9AF402BE-0CEB-4ED1-B8BD-C7DF51D884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8026" y="3865287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2647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5BE50-9C7F-4A7F-9666-926127C5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Comparacion</a:t>
            </a:r>
            <a:r>
              <a:rPr lang="en-US" dirty="0"/>
              <a:t> entre conjuntos </a:t>
            </a:r>
            <a:r>
              <a:rPr lang="en-US" dirty="0" err="1"/>
              <a:t>logicos</a:t>
            </a:r>
            <a:r>
              <a:rPr lang="en-US" dirty="0"/>
              <a:t> crisp y fuzzy de </a:t>
            </a:r>
            <a:r>
              <a:rPr lang="en-US" dirty="0" err="1"/>
              <a:t>una</a:t>
            </a:r>
            <a:r>
              <a:rPr lang="en-US" dirty="0"/>
              <a:t> persona </a:t>
            </a:r>
            <a:r>
              <a:rPr lang="en-US" dirty="0" err="1"/>
              <a:t>alta.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C062D-8535-4D81-A661-3AC6736F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D27B91-6310-43F1-A913-7DB43C501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93" y="1825625"/>
            <a:ext cx="55530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91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3D0C3-EEAD-4FF3-A097-AA508559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Ejercicio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clase</a:t>
            </a:r>
            <a:r>
              <a:rPr lang="en-CA" dirty="0"/>
              <a:t>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FA4808-94C5-41FE-A639-9BFE44C6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2096" cy="4351338"/>
          </a:xfrm>
        </p:spPr>
        <p:txBody>
          <a:bodyPr>
            <a:normAutofit fontScale="92500" lnSpcReduction="10000"/>
          </a:bodyPr>
          <a:lstStyle/>
          <a:p>
            <a:r>
              <a:rPr lang="en-CA" dirty="0" err="1"/>
              <a:t>Usando</a:t>
            </a:r>
            <a:r>
              <a:rPr lang="en-CA" dirty="0"/>
              <a:t> el </a:t>
            </a:r>
            <a:r>
              <a:rPr lang="en-CA" dirty="0" err="1"/>
              <a:t>siguiente</a:t>
            </a:r>
            <a:r>
              <a:rPr lang="en-CA" dirty="0"/>
              <a:t> </a:t>
            </a:r>
            <a:r>
              <a:rPr lang="en-CA" dirty="0" err="1"/>
              <a:t>grafico</a:t>
            </a:r>
            <a:r>
              <a:rPr lang="en-CA" dirty="0"/>
              <a:t>, </a:t>
            </a:r>
            <a:r>
              <a:rPr lang="en-CA" dirty="0" err="1"/>
              <a:t>Indique</a:t>
            </a:r>
            <a:r>
              <a:rPr lang="en-CA" dirty="0"/>
              <a:t> de las </a:t>
            </a:r>
            <a:r>
              <a:rPr lang="en-CA" dirty="0" err="1"/>
              <a:t>temperaturas</a:t>
            </a:r>
            <a:r>
              <a:rPr lang="en-CA" dirty="0"/>
              <a:t> 29.9 F, 40 F, 75F y 110F:</a:t>
            </a:r>
          </a:p>
          <a:p>
            <a:pPr lvl="1"/>
            <a:r>
              <a:rPr lang="en-CA" dirty="0" err="1"/>
              <a:t>Cual</a:t>
            </a:r>
            <a:r>
              <a:rPr lang="en-CA" dirty="0"/>
              <a:t> </a:t>
            </a:r>
            <a:r>
              <a:rPr lang="en-CA" dirty="0" err="1"/>
              <a:t>es</a:t>
            </a:r>
            <a:r>
              <a:rPr lang="en-CA" dirty="0"/>
              <a:t> el fuzzy set </a:t>
            </a:r>
          </a:p>
          <a:p>
            <a:pPr lvl="1"/>
            <a:r>
              <a:rPr lang="en-CA" dirty="0" err="1"/>
              <a:t>Cual</a:t>
            </a:r>
            <a:r>
              <a:rPr lang="en-CA" dirty="0"/>
              <a:t> </a:t>
            </a:r>
            <a:r>
              <a:rPr lang="en-CA" dirty="0" err="1"/>
              <a:t>es</a:t>
            </a:r>
            <a:r>
              <a:rPr lang="en-CA" dirty="0"/>
              <a:t> el valor del </a:t>
            </a:r>
            <a:r>
              <a:rPr lang="en-CA" dirty="0" err="1"/>
              <a:t>grado</a:t>
            </a:r>
            <a:r>
              <a:rPr lang="en-CA" dirty="0"/>
              <a:t> de </a:t>
            </a:r>
            <a:r>
              <a:rPr lang="en-CA" dirty="0" err="1"/>
              <a:t>membresia</a:t>
            </a:r>
            <a:r>
              <a:rPr lang="en-CA" dirty="0"/>
              <a:t> para </a:t>
            </a:r>
            <a:r>
              <a:rPr lang="en-CA" dirty="0" err="1"/>
              <a:t>cada</a:t>
            </a:r>
            <a:r>
              <a:rPr lang="en-CA" dirty="0"/>
              <a:t> </a:t>
            </a:r>
            <a:r>
              <a:rPr lang="en-CA" dirty="0" err="1"/>
              <a:t>uno</a:t>
            </a:r>
            <a:r>
              <a:rPr lang="en-CA" dirty="0"/>
              <a:t> de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valores</a:t>
            </a:r>
            <a:r>
              <a:rPr lang="en-CA" dirty="0"/>
              <a:t> de temperature</a:t>
            </a:r>
          </a:p>
          <a:p>
            <a:pPr lvl="1"/>
            <a:r>
              <a:rPr lang="en-CA" dirty="0" err="1"/>
              <a:t>Quienes</a:t>
            </a:r>
            <a:r>
              <a:rPr lang="en-CA" dirty="0"/>
              <a:t> son las x?</a:t>
            </a:r>
          </a:p>
          <a:p>
            <a:pPr lvl="1"/>
            <a:r>
              <a:rPr lang="en-CA" dirty="0" err="1"/>
              <a:t>Escriba</a:t>
            </a:r>
            <a:r>
              <a:rPr lang="en-CA" dirty="0"/>
              <a:t> la </a:t>
            </a:r>
            <a:r>
              <a:rPr lang="en-CA" dirty="0" err="1"/>
              <a:t>notacion</a:t>
            </a:r>
            <a:r>
              <a:rPr lang="en-CA" dirty="0"/>
              <a:t> para </a:t>
            </a:r>
            <a:r>
              <a:rPr lang="en-CA" dirty="0" err="1"/>
              <a:t>cada</a:t>
            </a:r>
            <a:r>
              <a:rPr lang="en-CA" dirty="0"/>
              <a:t> </a:t>
            </a:r>
            <a:r>
              <a:rPr lang="en-CA" dirty="0" err="1"/>
              <a:t>uno</a:t>
            </a:r>
            <a:r>
              <a:rPr lang="en-CA" dirty="0"/>
              <a:t> de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valores</a:t>
            </a:r>
            <a:r>
              <a:rPr lang="en-CA" dirty="0"/>
              <a:t> de </a:t>
            </a:r>
            <a:r>
              <a:rPr lang="en-CA" dirty="0" err="1"/>
              <a:t>temperatura</a:t>
            </a:r>
            <a:r>
              <a:rPr lang="en-CA" dirty="0"/>
              <a:t> </a:t>
            </a:r>
            <a:endParaRPr lang="es-EC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4E5EC5DB-0986-480C-9DA7-6D236EB25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887620"/>
              </p:ext>
            </p:extLst>
          </p:nvPr>
        </p:nvGraphicFramePr>
        <p:xfrm>
          <a:off x="5055980" y="2156101"/>
          <a:ext cx="6019800" cy="303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Visio" r:id="rId3" imgW="4584700" imgH="2235200" progId="Visio.Drawing.11">
                  <p:embed/>
                </p:oleObj>
              </mc:Choice>
              <mc:Fallback>
                <p:oleObj name="Visio" r:id="rId3" imgW="4584700" imgH="2235200" progId="Visio.Drawing.11">
                  <p:embed/>
                  <p:pic>
                    <p:nvPicPr>
                      <p:cNvPr id="68611" name="Object 4">
                        <a:extLst>
                          <a:ext uri="{FF2B5EF4-FFF2-40B4-BE49-F238E27FC236}">
                            <a16:creationId xmlns:a16="http://schemas.microsoft.com/office/drawing/2014/main" id="{1049C641-C399-49B9-9C63-79A53D8B93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5980" y="2156101"/>
                        <a:ext cx="6019800" cy="303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59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6487E-D73F-48C9-837F-A3F0B3CD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Fuzzy no </a:t>
            </a:r>
            <a:r>
              <a:rPr lang="en-CA" dirty="0" err="1"/>
              <a:t>es</a:t>
            </a:r>
            <a:r>
              <a:rPr lang="en-CA" dirty="0"/>
              <a:t> </a:t>
            </a:r>
            <a:r>
              <a:rPr lang="en-CA" dirty="0" err="1"/>
              <a:t>probabilidades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40E008-7233-46C2-A01B-D890EBFE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La vista de </a:t>
            </a:r>
            <a:r>
              <a:rPr lang="en-CA" dirty="0" err="1"/>
              <a:t>probabilidades</a:t>
            </a:r>
            <a:r>
              <a:rPr lang="en-CA" dirty="0"/>
              <a:t> </a:t>
            </a:r>
            <a:r>
              <a:rPr lang="en-CA" dirty="0" err="1"/>
              <a:t>asume</a:t>
            </a:r>
            <a:r>
              <a:rPr lang="en-CA" dirty="0"/>
              <a:t> que Pedro </a:t>
            </a:r>
            <a:r>
              <a:rPr lang="en-CA" dirty="0" err="1"/>
              <a:t>esta</a:t>
            </a:r>
            <a:r>
              <a:rPr lang="en-CA" dirty="0"/>
              <a:t> o no </a:t>
            </a:r>
            <a:r>
              <a:rPr lang="en-CA" dirty="0" err="1"/>
              <a:t>esta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sobrepeso</a:t>
            </a:r>
            <a:r>
              <a:rPr lang="en-CA" dirty="0"/>
              <a:t> (la ley del medio </a:t>
            </a:r>
            <a:r>
              <a:rPr lang="en-CA" dirty="0" err="1"/>
              <a:t>excluido</a:t>
            </a:r>
            <a:r>
              <a:rPr lang="en-CA" dirty="0"/>
              <a:t>) y que se </a:t>
            </a:r>
            <a:r>
              <a:rPr lang="en-CA" dirty="0" err="1"/>
              <a:t>tiene</a:t>
            </a:r>
            <a:r>
              <a:rPr lang="en-CA" dirty="0"/>
              <a:t> </a:t>
            </a:r>
            <a:r>
              <a:rPr lang="en-CA" dirty="0" err="1"/>
              <a:t>solamente</a:t>
            </a:r>
            <a:r>
              <a:rPr lang="en-CA" dirty="0"/>
              <a:t> un 80% de chance de </a:t>
            </a:r>
            <a:r>
              <a:rPr lang="en-CA" dirty="0" err="1"/>
              <a:t>conocer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que set </a:t>
            </a:r>
            <a:r>
              <a:rPr lang="en-CA" dirty="0" err="1"/>
              <a:t>esta</a:t>
            </a:r>
            <a:r>
              <a:rPr lang="en-CA" dirty="0"/>
              <a:t> el </a:t>
            </a:r>
          </a:p>
          <a:p>
            <a:r>
              <a:rPr lang="en-CA" dirty="0"/>
              <a:t>Fuzzy </a:t>
            </a:r>
            <a:r>
              <a:rPr lang="en-CA" dirty="0" err="1"/>
              <a:t>supone</a:t>
            </a:r>
            <a:r>
              <a:rPr lang="en-CA" dirty="0"/>
              <a:t> que Pedro </a:t>
            </a:r>
            <a:r>
              <a:rPr lang="en-CA" dirty="0" err="1"/>
              <a:t>esta</a:t>
            </a:r>
            <a:r>
              <a:rPr lang="en-CA" dirty="0"/>
              <a:t> mas que </a:t>
            </a:r>
            <a:r>
              <a:rPr lang="en-CA" dirty="0" err="1"/>
              <a:t>menos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sobrepeso</a:t>
            </a:r>
            <a:r>
              <a:rPr lang="en-CA" dirty="0"/>
              <a:t>, </a:t>
            </a:r>
            <a:r>
              <a:rPr lang="en-CA" dirty="0" err="1"/>
              <a:t>correspondiente</a:t>
            </a:r>
            <a:r>
              <a:rPr lang="en-CA" dirty="0"/>
              <a:t> al valor de 0.80</a:t>
            </a:r>
          </a:p>
          <a:p>
            <a:r>
              <a:rPr lang="en-CA" dirty="0" err="1"/>
              <a:t>Factores</a:t>
            </a:r>
            <a:r>
              <a:rPr lang="en-CA" dirty="0"/>
              <a:t> de </a:t>
            </a:r>
            <a:r>
              <a:rPr lang="en-CA" dirty="0" err="1"/>
              <a:t>confianza</a:t>
            </a:r>
            <a:r>
              <a:rPr lang="en-CA" dirty="0"/>
              <a:t> </a:t>
            </a:r>
            <a:r>
              <a:rPr lang="en-CA" dirty="0" err="1"/>
              <a:t>tambien</a:t>
            </a:r>
            <a:r>
              <a:rPr lang="en-CA" dirty="0"/>
              <a:t> assume que Pedro </a:t>
            </a:r>
            <a:r>
              <a:rPr lang="en-CA" dirty="0" err="1"/>
              <a:t>esta</a:t>
            </a:r>
            <a:r>
              <a:rPr lang="en-CA" dirty="0"/>
              <a:t> o  no </a:t>
            </a:r>
            <a:r>
              <a:rPr lang="en-CA" dirty="0" err="1"/>
              <a:t>esta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sobrepeso</a:t>
            </a:r>
            <a:r>
              <a:rPr lang="en-CA" dirty="0"/>
              <a:t>. El factor de </a:t>
            </a:r>
            <a:r>
              <a:rPr lang="en-CA" dirty="0" err="1"/>
              <a:t>confianza</a:t>
            </a:r>
            <a:r>
              <a:rPr lang="en-CA" dirty="0"/>
              <a:t> </a:t>
            </a:r>
            <a:r>
              <a:rPr lang="en-CA" dirty="0" err="1"/>
              <a:t>simplemente</a:t>
            </a:r>
            <a:r>
              <a:rPr lang="en-CA" dirty="0"/>
              <a:t> </a:t>
            </a:r>
            <a:r>
              <a:rPr lang="en-CA" dirty="0" err="1"/>
              <a:t>indica</a:t>
            </a:r>
            <a:r>
              <a:rPr lang="en-CA" dirty="0"/>
              <a:t> que tan confinable, o que tan </a:t>
            </a:r>
            <a:r>
              <a:rPr lang="en-CA" dirty="0" err="1"/>
              <a:t>seguros</a:t>
            </a:r>
            <a:r>
              <a:rPr lang="en-CA" dirty="0"/>
              <a:t> </a:t>
            </a:r>
            <a:r>
              <a:rPr lang="en-CA" dirty="0" err="1"/>
              <a:t>estamos</a:t>
            </a:r>
            <a:r>
              <a:rPr lang="en-CA" dirty="0"/>
              <a:t> de que el </a:t>
            </a:r>
            <a:r>
              <a:rPr lang="en-CA" dirty="0" err="1"/>
              <a:t>este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uno</a:t>
            </a:r>
            <a:r>
              <a:rPr lang="en-CA" dirty="0"/>
              <a:t> o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otro</a:t>
            </a:r>
            <a:r>
              <a:rPr lang="en-CA" dirty="0"/>
              <a:t> </a:t>
            </a:r>
            <a:r>
              <a:rPr lang="en-CA" dirty="0" err="1"/>
              <a:t>grupo</a:t>
            </a:r>
            <a:r>
              <a:rPr lang="en-CA" dirty="0"/>
              <a:t> 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06808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A79F4-9CED-4907-8AA6-D3F0B7B8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Conceptos</a:t>
            </a:r>
            <a:r>
              <a:rPr lang="en-CA" dirty="0"/>
              <a:t> </a:t>
            </a:r>
            <a:r>
              <a:rPr lang="en-CA" dirty="0" err="1"/>
              <a:t>basicos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E63017-205D-4FC9-B976-ABA475F3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6EAED73-505E-47A2-8731-5870B79E1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7" t="30853" r="16560" b="33418"/>
          <a:stretch>
            <a:fillRect/>
          </a:stretch>
        </p:blipFill>
        <p:spPr bwMode="auto">
          <a:xfrm>
            <a:off x="1912620" y="1825625"/>
            <a:ext cx="79771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450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1EAC3-C398-49E9-99FB-51CDDEF5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Complemento</a:t>
            </a:r>
            <a:r>
              <a:rPr lang="en-CA" dirty="0"/>
              <a:t>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E823A8-082A-4081-B347-AAE0C6ED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E2AB404D-0403-4872-8F30-BD8E53A11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1540" y="2930525"/>
            <a:ext cx="0" cy="18208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F4AB43B0-F78D-4283-B8FE-065862E67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1540" y="4559300"/>
            <a:ext cx="3413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1664D8E7-AEA8-4A91-BF5B-9E85244811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2853" y="3314700"/>
            <a:ext cx="1109662" cy="1244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2A4D27DB-15CF-43E8-A9B2-14167FB6EE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2515" y="3314700"/>
            <a:ext cx="4270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3EB2708D-8B9F-45EC-8523-7D95C0925B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1540" y="3217863"/>
            <a:ext cx="3413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F8DD1655-EDED-4CE1-99CD-04CE0656D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2853" y="3217863"/>
            <a:ext cx="1195387" cy="1341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61DCF37-4B1F-47B6-AD30-D63D5C54B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8240" y="4559300"/>
            <a:ext cx="4270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9C815C54-3970-4F23-9911-FB8642894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1540" y="4559300"/>
            <a:ext cx="341313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6676C35A-BCDF-45E3-87CF-974A9843E0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2853" y="3314700"/>
            <a:ext cx="1109662" cy="12446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48FECF9F-8EA0-4000-BF04-B338ABF2F1F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2515" y="3314700"/>
            <a:ext cx="427038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557672-0116-43D9-81C8-0A93D6A0C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6640" y="3675063"/>
            <a:ext cx="3952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3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24E18-4A4B-4322-9BEE-80B61AB0A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0440" y="3675063"/>
            <a:ext cx="3952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3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F1D5EE-574E-43B0-B4E1-66FFB235D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153" y="44021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297C6A-4521-4E97-B491-6AF383456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153" y="3732213"/>
            <a:ext cx="46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0.5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96D08-4511-4E1E-B5D7-278B2442B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153" y="3062288"/>
            <a:ext cx="46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1.0</a:t>
            </a:r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18BF12DA-C1F2-422C-8DC2-172BE39678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1540" y="3889375"/>
            <a:ext cx="857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95E7481A-1717-43AC-99BE-7082C625A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1678" y="4559300"/>
            <a:ext cx="25606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4B0A6-6E4D-4773-A98A-8255ECA08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553" y="3511550"/>
            <a:ext cx="319087" cy="36195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1EC18-6A94-465F-B5B8-9024EF6FE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353" y="3608388"/>
            <a:ext cx="319087" cy="360362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6A604F-6A7A-47EF-9416-4CA24BFEF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0440" y="3482975"/>
            <a:ext cx="3429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3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F028267-71D3-4D1B-8907-699B7EA76A5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653" y="2355850"/>
            <a:ext cx="3040062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54111FC-CA44-428A-AEDB-E45CCA4B1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378" y="3328988"/>
            <a:ext cx="596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5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92CD0C-C87F-494F-B500-FF5965E4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8628" y="3616325"/>
            <a:ext cx="596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5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B85B27-B469-484E-820E-40163EB67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8628" y="3328988"/>
            <a:ext cx="493712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5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E45F51-CC21-42D1-B4F4-A4617764F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6640" y="3482975"/>
            <a:ext cx="3429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3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2E54D0-1BDB-4B19-AF9B-28E46017C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378" y="3041650"/>
            <a:ext cx="493712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5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BDDB67-2B9D-4EB3-AD71-EEA1FD892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5728" y="3616325"/>
            <a:ext cx="493712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5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A0ECF7-2C04-4FE4-8E29-C26F5478E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0578" y="3675063"/>
            <a:ext cx="3429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3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3BA9B7-DA6C-4BB0-9D1E-2D34C0F3E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65" y="5130800"/>
            <a:ext cx="17700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>
                <a:solidFill>
                  <a:srgbClr val="063DE8"/>
                </a:solidFill>
                <a:latin typeface="Times New Roman" panose="02020603050405020304" pitchFamily="18" charset="0"/>
              </a:rPr>
              <a:t>Complement</a:t>
            </a:r>
          </a:p>
        </p:txBody>
      </p:sp>
    </p:spTree>
    <p:extLst>
      <p:ext uri="{BB962C8B-B14F-4D97-AF65-F5344CB8AC3E}">
        <p14:creationId xmlns:p14="http://schemas.microsoft.com/office/powerpoint/2010/main" val="2619658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3F5F9-B519-4380-BB14-92863AD8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Union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62554C-BEEB-4194-8D31-64EFD9488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F40E2331-738E-49C2-8BE5-1DA4E548DF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5360" y="2897188"/>
            <a:ext cx="0" cy="20240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14796C98-3486-4920-9E6F-0837E72543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5973" y="4708525"/>
            <a:ext cx="32337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1418C22F-4329-43C1-8AE6-09B83D1FC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5360" y="4708525"/>
            <a:ext cx="3587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3B3F4392-E824-4309-9748-B364E8ABCA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84135" y="3324225"/>
            <a:ext cx="1168400" cy="13843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6B1B32C-ED81-4C5C-A060-75A7AF4980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2535" y="3324225"/>
            <a:ext cx="4492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84209EF5-C720-4CE5-A880-4D4084D24D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5360" y="3217863"/>
            <a:ext cx="3587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F7E50A03-ADD3-44C8-957B-C543ECA32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135" y="3217863"/>
            <a:ext cx="1257300" cy="14906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61FCEF1-D4CF-4BFE-9F3F-BAEF91C82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1435" y="4708525"/>
            <a:ext cx="4492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ABD05A2B-CAD3-4E94-8DFC-30CCCFA8D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5360" y="3217863"/>
            <a:ext cx="358775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A6F8954E-6916-4FC7-BBBD-A158F6B5B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135" y="3217863"/>
            <a:ext cx="628650" cy="74453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E43B8B26-A403-43D8-95F8-338FE131E2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2785" y="3324225"/>
            <a:ext cx="539750" cy="63817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B17AD0C1-7310-49C8-9C5C-D32EFB1853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2535" y="3324225"/>
            <a:ext cx="449263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858E4B-17B2-49D5-BAEB-F5C7AB29F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3160" y="3794125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876C-A792-4472-946F-B785FD16E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460" y="3794125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62113-910E-4CB2-BFED-DE58313A8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423" y="315595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AUB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FBAC33-5717-4F3F-B633-877543AF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4510" y="454025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8B47FF-D006-4ABA-94FD-52A312A09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451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0.5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7926A5-B0C3-45F1-8854-101F5BE4D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4510" y="3049588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1.0</a:t>
            </a: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24F040C2-08F5-4012-9D36-3A51E872B0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5360" y="3962400"/>
            <a:ext cx="9048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04ADA7D-AB7B-4E97-8E94-AA96CE7C8AA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35" y="2365375"/>
            <a:ext cx="367188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DD77AF8-12B8-4FE5-8D4A-DEFDD128B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998" y="3381375"/>
            <a:ext cx="6985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5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4E68D0-DB51-4561-BAC7-FC95822E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173" y="3381375"/>
            <a:ext cx="6588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5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DCAA2A-7F5C-41EF-8646-2E7BDE033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485" y="2955925"/>
            <a:ext cx="5683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56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51E441-4D6D-43BA-8C07-4DC425FC1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173" y="2955925"/>
            <a:ext cx="5683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56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11B66D-8F4B-4C87-BC18-61FA15158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423" y="2967038"/>
            <a:ext cx="355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5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5B67F0-EB5D-4114-90B4-B2C0DCB7A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9610" y="2954338"/>
            <a:ext cx="355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5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705A45-7617-4238-B214-C5014CF2D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3160" y="3605213"/>
            <a:ext cx="355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5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250E0E-89FD-48C8-AE52-9CC620B95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460" y="3579813"/>
            <a:ext cx="355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5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01D993-9DCA-4352-8CC2-B0488E8FA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185" y="5321300"/>
            <a:ext cx="9525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>
                <a:solidFill>
                  <a:srgbClr val="063DE8"/>
                </a:solidFill>
                <a:latin typeface="Times New Roman" panose="02020603050405020304" pitchFamily="18" charset="0"/>
              </a:rPr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525727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F8310-F676-46CF-8057-FC23DE20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Interseccion</a:t>
            </a:r>
            <a:r>
              <a:rPr lang="en-CA" dirty="0"/>
              <a:t>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F10938-23D1-48F6-BE35-C296E09DE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1A4F8-64A1-4D67-A610-774E0FB26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445" y="5485765"/>
            <a:ext cx="16335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>
                <a:solidFill>
                  <a:srgbClr val="063DE8"/>
                </a:solidFill>
                <a:latin typeface="Times New Roman" panose="02020603050405020304" pitchFamily="18" charset="0"/>
              </a:rPr>
              <a:t>Intersection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E990B84E-CFE9-4556-9573-E1D8AB736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1095" y="2758440"/>
            <a:ext cx="0" cy="1809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19EAF1C3-2283-4247-9822-04808412AD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1095" y="4377690"/>
            <a:ext cx="361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48B10F5B-AE41-42A3-AB1D-F6D01560FD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3045" y="3139440"/>
            <a:ext cx="1174750" cy="1238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B555F6A2-0537-4A0C-80B7-E7543CF50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27795" y="3139440"/>
            <a:ext cx="4524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2347A7B8-F46F-477A-9B20-C25406152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1095" y="3044190"/>
            <a:ext cx="361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F34F87E0-F987-4231-80D3-3145AF13F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3045" y="3044190"/>
            <a:ext cx="1265238" cy="1333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C081B20F-C95A-423D-83BA-B616C5E5D14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8283" y="4377690"/>
            <a:ext cx="4524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12DDBC6C-AB71-4731-A204-35D74C9561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1095" y="4377690"/>
            <a:ext cx="36195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5614424A-57F0-4D1C-AD1D-ECE7D1B0C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870" y="3710940"/>
            <a:ext cx="633413" cy="66675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F3AA5227-F1CC-4967-BAF8-049458F6D0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3045" y="3710940"/>
            <a:ext cx="631825" cy="66675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D2D21B48-2347-417D-BD77-D13306B01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8283" y="4377690"/>
            <a:ext cx="452437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8BA8AB-6B1A-4780-9E03-5F77C6947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483" y="355377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9B527F-AF6A-4654-A6EB-A7F4EC313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5720" y="3553778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C92B8F-7CAA-47C7-B6F9-230AC2F8D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070" y="422052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E3F9DF-4DFE-4B38-BF57-B8618577E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070" y="3553778"/>
            <a:ext cx="46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0.5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133F55-7844-4B6F-9060-14757AC8B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070" y="2887028"/>
            <a:ext cx="46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Times New Roman" panose="02020603050405020304" pitchFamily="18" charset="0"/>
              </a:rPr>
              <a:t>1.0</a:t>
            </a: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65BBC9AE-DA8A-4684-8446-263E01A274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1095" y="3710940"/>
            <a:ext cx="9048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D46CFC-54C2-4EB6-8706-023B8AFF3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733" y="4098290"/>
            <a:ext cx="96837" cy="2635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FD4EAD-F3CA-45A4-8D9B-E97DC1B94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0245" y="4288790"/>
            <a:ext cx="430213" cy="16827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793D4E-FB20-4405-ACD7-DF7045916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933" y="4093528"/>
            <a:ext cx="48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2F01E-755B-4ADC-AE17-9A60BB63E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095" y="4106228"/>
            <a:ext cx="4651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1800">
                <a:solidFill>
                  <a:srgbClr val="000000"/>
                </a:solidFill>
                <a:latin typeface="Symbol" panose="05050102010706020507" pitchFamily="18" charset="2"/>
              </a:rPr>
              <a:t>B</a:t>
            </a: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1A9BA63F-CD5B-4850-89C3-7757E0E95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120" y="4377690"/>
            <a:ext cx="27130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C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6130E7-4A1B-45FE-B22B-E61B060F2B7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2377440"/>
            <a:ext cx="36068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A3BAF20-E892-492B-9BDF-F78DA8615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745" y="3341053"/>
            <a:ext cx="596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5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A0210-5EF0-4287-A10A-91C61AC28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420" y="3341053"/>
            <a:ext cx="5651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5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F00CF9-EFC0-4427-A8ED-C3BE3CF5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745" y="2960053"/>
            <a:ext cx="493713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5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8FAE8-DDB0-4271-B9D3-9BE21BF88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420" y="2960053"/>
            <a:ext cx="493713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5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2FF660-C71C-490C-86AD-E79EA0BE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483" y="3306128"/>
            <a:ext cx="3429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3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F3C191-F886-44B1-BCE9-256FF0C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5720" y="3306128"/>
            <a:ext cx="3429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3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108695-A313-4019-82A8-3B55325C8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933" y="3909378"/>
            <a:ext cx="3524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3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CC24D3-DCD0-425B-8DCA-A3E9867DB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795" y="3909378"/>
            <a:ext cx="3429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23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95758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6F474-542D-4AEB-BB0F-2527703C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Ejemplos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019A9E-5271-401E-9B4D-6DC9CF0DA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425F6-19CB-46AC-AA06-8533E6AB6A0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03220"/>
            <a:ext cx="34607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D3363B2-CA01-4593-AB8C-96168E9E6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004820"/>
            <a:ext cx="2466975" cy="24288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F59834-244F-4CC7-B841-434C1521A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3777933"/>
            <a:ext cx="6985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5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729DD2-B87D-4ED7-A791-3B0FA8DA6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200" y="3777933"/>
            <a:ext cx="6985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5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08CF3D-6D51-4657-94D1-09586B910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2275" y="5074920"/>
            <a:ext cx="142875" cy="14287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D5EB4-702B-4D35-AC26-730B72E2F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0" y="4876483"/>
            <a:ext cx="663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000">
                <a:solidFill>
                  <a:srgbClr val="000000"/>
                </a:solidFill>
                <a:latin typeface="Times New Roman" panose="02020603050405020304" pitchFamily="18" charset="0"/>
              </a:rPr>
              <a:t>?x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718CE-77B0-40B1-9AB2-6AE75DD54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00" y="4647883"/>
            <a:ext cx="663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000">
                <a:solidFill>
                  <a:srgbClr val="000000"/>
                </a:solidFill>
                <a:latin typeface="Times New Roman" panose="02020603050405020304" pitchFamily="18" charset="0"/>
              </a:rPr>
              <a:t>?x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FC2B6-11E4-4CFF-8C52-AA0FCA0FB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800" y="2285683"/>
            <a:ext cx="1665288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000">
                <a:solidFill>
                  <a:srgbClr val="000000"/>
                </a:solidFill>
                <a:latin typeface="Times New Roman" panose="02020603050405020304" pitchFamily="18" charset="0"/>
              </a:rPr>
              <a:t>Classic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DF734A-AC0B-461B-A039-BE4E2611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0" y="2285683"/>
            <a:ext cx="1436688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4000">
                <a:solidFill>
                  <a:srgbClr val="000000"/>
                </a:solidFill>
                <a:latin typeface="Times New Roman" panose="02020603050405020304" pitchFamily="18" charset="0"/>
              </a:rPr>
              <a:t>Fuzzy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4B9EF-BB32-4DA0-9860-0505F51FC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9075" y="4693920"/>
            <a:ext cx="142875" cy="142875"/>
          </a:xfrm>
          <a:prstGeom prst="rect">
            <a:avLst/>
          </a:prstGeom>
          <a:solidFill>
            <a:srgbClr val="CECECE"/>
          </a:solidFill>
          <a:ln w="12700">
            <a:solidFill>
              <a:srgbClr val="676767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s-EC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BA26B-9628-4DA8-91D8-15F2F9451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00" y="3473133"/>
            <a:ext cx="5254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s-EC" sz="5600">
                <a:solidFill>
                  <a:srgbClr val="000000"/>
                </a:solidFill>
                <a:latin typeface="Arial Narrow" panose="020B060602020203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39591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09ACC-AC58-4CD7-96CE-77303564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 </a:t>
            </a:r>
            <a:r>
              <a:rPr lang="en-CA" dirty="0" err="1"/>
              <a:t>es</a:t>
            </a:r>
            <a:r>
              <a:rPr lang="en-CA" dirty="0"/>
              <a:t> un conjunto </a:t>
            </a:r>
            <a:r>
              <a:rPr lang="en-CA" dirty="0" err="1"/>
              <a:t>difuso</a:t>
            </a:r>
            <a:r>
              <a:rPr lang="en-CA" dirty="0"/>
              <a:t>?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DCEB86-6836-4753-BFB3-CD91F654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Un </a:t>
            </a:r>
            <a:r>
              <a:rPr lang="en-CA" b="1" dirty="0"/>
              <a:t>conjunto </a:t>
            </a:r>
            <a:r>
              <a:rPr lang="en-CA" b="1" dirty="0" err="1"/>
              <a:t>difuso</a:t>
            </a:r>
            <a:r>
              <a:rPr lang="en-CA" b="1" dirty="0"/>
              <a:t> </a:t>
            </a:r>
            <a:r>
              <a:rPr lang="en-CA" b="1" dirty="0" err="1"/>
              <a:t>permite</a:t>
            </a:r>
            <a:r>
              <a:rPr lang="en-CA" b="1" dirty="0"/>
              <a:t> </a:t>
            </a:r>
            <a:r>
              <a:rPr lang="en-CA" dirty="0"/>
              <a:t>que sus </a:t>
            </a:r>
            <a:r>
              <a:rPr lang="en-CA" dirty="0" err="1"/>
              <a:t>elementos</a:t>
            </a:r>
            <a:r>
              <a:rPr lang="en-CA" dirty="0"/>
              <a:t> </a:t>
            </a:r>
            <a:r>
              <a:rPr lang="en-CA" dirty="0" err="1"/>
              <a:t>tengan</a:t>
            </a:r>
            <a:r>
              <a:rPr lang="en-CA" dirty="0"/>
              <a:t> un </a:t>
            </a:r>
            <a:r>
              <a:rPr lang="en-CA" b="1" dirty="0" err="1"/>
              <a:t>grado</a:t>
            </a:r>
            <a:r>
              <a:rPr lang="en-CA" b="1" dirty="0"/>
              <a:t> de </a:t>
            </a:r>
            <a:r>
              <a:rPr lang="en-CA" b="1" dirty="0" err="1"/>
              <a:t>pertenencia</a:t>
            </a:r>
            <a:r>
              <a:rPr lang="en-CA" b="1" dirty="0"/>
              <a:t> </a:t>
            </a:r>
          </a:p>
          <a:p>
            <a:r>
              <a:rPr lang="en-CA" b="1" dirty="0"/>
              <a:t>1 se le </a:t>
            </a:r>
            <a:r>
              <a:rPr lang="en-CA" b="1" dirty="0" err="1"/>
              <a:t>asigna</a:t>
            </a:r>
            <a:r>
              <a:rPr lang="en-CA" b="1" dirty="0"/>
              <a:t> a </a:t>
            </a:r>
            <a:r>
              <a:rPr lang="en-CA" b="1" dirty="0" err="1"/>
              <a:t>los</a:t>
            </a:r>
            <a:r>
              <a:rPr lang="en-CA" b="1" dirty="0"/>
              <a:t> </a:t>
            </a:r>
            <a:r>
              <a:rPr lang="en-CA" b="1" dirty="0" err="1"/>
              <a:t>elementos</a:t>
            </a:r>
            <a:r>
              <a:rPr lang="en-CA" b="1" dirty="0"/>
              <a:t> que </a:t>
            </a:r>
            <a:r>
              <a:rPr lang="en-CA" b="1" dirty="0" err="1"/>
              <a:t>pertenecen</a:t>
            </a:r>
            <a:r>
              <a:rPr lang="en-CA" b="1" dirty="0"/>
              <a:t> </a:t>
            </a:r>
            <a:r>
              <a:rPr lang="en-CA" dirty="0"/>
              <a:t>o </a:t>
            </a:r>
            <a:r>
              <a:rPr lang="en-CA" dirty="0" err="1"/>
              <a:t>estan</a:t>
            </a:r>
            <a:r>
              <a:rPr lang="en-CA" dirty="0"/>
              <a:t> </a:t>
            </a:r>
            <a:r>
              <a:rPr lang="en-CA" dirty="0" err="1"/>
              <a:t>completamente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el conjunto  </a:t>
            </a:r>
          </a:p>
          <a:p>
            <a:r>
              <a:rPr lang="en-CA" b="1" dirty="0"/>
              <a:t>0 se le </a:t>
            </a:r>
            <a:r>
              <a:rPr lang="en-CA" b="1" dirty="0" err="1"/>
              <a:t>asigna</a:t>
            </a:r>
            <a:r>
              <a:rPr lang="en-CA" b="1" dirty="0"/>
              <a:t> a </a:t>
            </a:r>
            <a:r>
              <a:rPr lang="en-CA" b="1" dirty="0" err="1"/>
              <a:t>los</a:t>
            </a:r>
            <a:r>
              <a:rPr lang="en-CA" b="1" dirty="0"/>
              <a:t> </a:t>
            </a:r>
            <a:r>
              <a:rPr lang="en-CA" b="1" dirty="0" err="1"/>
              <a:t>elementos</a:t>
            </a:r>
            <a:r>
              <a:rPr lang="en-CA" b="1" dirty="0"/>
              <a:t> </a:t>
            </a:r>
            <a:r>
              <a:rPr lang="en-CA" dirty="0"/>
              <a:t>que </a:t>
            </a:r>
            <a:r>
              <a:rPr lang="en-CA" dirty="0" err="1"/>
              <a:t>estan</a:t>
            </a:r>
            <a:r>
              <a:rPr lang="en-CA" dirty="0"/>
              <a:t> </a:t>
            </a:r>
            <a:r>
              <a:rPr lang="en-CA" dirty="0" err="1"/>
              <a:t>fuera</a:t>
            </a:r>
            <a:r>
              <a:rPr lang="en-CA" dirty="0"/>
              <a:t> </a:t>
            </a:r>
          </a:p>
          <a:p>
            <a:r>
              <a:rPr lang="en-CA" dirty="0"/>
              <a:t>Los </a:t>
            </a:r>
            <a:r>
              <a:rPr lang="en-CA" dirty="0" err="1"/>
              <a:t>elementos</a:t>
            </a:r>
            <a:r>
              <a:rPr lang="en-CA" dirty="0"/>
              <a:t> que </a:t>
            </a:r>
            <a:r>
              <a:rPr lang="en-CA" b="1" dirty="0" err="1"/>
              <a:t>estan</a:t>
            </a:r>
            <a:r>
              <a:rPr lang="en-CA" b="1" dirty="0"/>
              <a:t> </a:t>
            </a:r>
            <a:r>
              <a:rPr lang="en-CA" b="1" dirty="0" err="1"/>
              <a:t>parcialmente</a:t>
            </a:r>
            <a:r>
              <a:rPr lang="en-CA" b="1" dirty="0"/>
              <a:t> </a:t>
            </a:r>
            <a:r>
              <a:rPr lang="en-CA" dirty="0" err="1"/>
              <a:t>en</a:t>
            </a:r>
            <a:r>
              <a:rPr lang="en-CA" dirty="0"/>
              <a:t> el conjunto </a:t>
            </a:r>
            <a:r>
              <a:rPr lang="en-CA" dirty="0" err="1"/>
              <a:t>tendrán</a:t>
            </a:r>
            <a:r>
              <a:rPr lang="en-CA" dirty="0"/>
              <a:t> un valor de </a:t>
            </a:r>
            <a:r>
              <a:rPr lang="en-CA" b="1" dirty="0" err="1"/>
              <a:t>pertenencia</a:t>
            </a:r>
            <a:r>
              <a:rPr lang="en-CA" b="1" dirty="0"/>
              <a:t> entre 0 y 1 </a:t>
            </a:r>
          </a:p>
          <a:p>
            <a:r>
              <a:rPr lang="en-CA" b="1" dirty="0"/>
              <a:t>Si a un </a:t>
            </a:r>
            <a:r>
              <a:rPr lang="en-CA" b="1" dirty="0" err="1"/>
              <a:t>vaso</a:t>
            </a:r>
            <a:r>
              <a:rPr lang="en-CA" b="1" dirty="0"/>
              <a:t> </a:t>
            </a:r>
            <a:r>
              <a:rPr lang="en-CA" b="1" dirty="0" err="1"/>
              <a:t>lleno</a:t>
            </a:r>
            <a:r>
              <a:rPr lang="en-CA" b="1" dirty="0"/>
              <a:t> le </a:t>
            </a:r>
            <a:r>
              <a:rPr lang="en-CA" b="1" dirty="0" err="1"/>
              <a:t>pertenece</a:t>
            </a:r>
            <a:r>
              <a:rPr lang="en-CA" b="1" dirty="0"/>
              <a:t> un 1 y a </a:t>
            </a:r>
            <a:r>
              <a:rPr lang="en-CA" b="1" dirty="0" err="1"/>
              <a:t>uno</a:t>
            </a:r>
            <a:r>
              <a:rPr lang="en-CA" b="1" dirty="0"/>
              <a:t> </a:t>
            </a:r>
            <a:r>
              <a:rPr lang="en-CA" b="1" dirty="0" err="1"/>
              <a:t>vacio</a:t>
            </a:r>
            <a:r>
              <a:rPr lang="en-CA" b="1" dirty="0"/>
              <a:t> un 0 </a:t>
            </a:r>
            <a:r>
              <a:rPr lang="en-CA" dirty="0"/>
              <a:t>,  </a:t>
            </a:r>
            <a:r>
              <a:rPr lang="en-CA" dirty="0" err="1"/>
              <a:t>si</a:t>
            </a:r>
            <a:r>
              <a:rPr lang="en-CA" dirty="0"/>
              <a:t> al </a:t>
            </a:r>
            <a:r>
              <a:rPr lang="en-CA" dirty="0" err="1"/>
              <a:t>vacio</a:t>
            </a:r>
            <a:r>
              <a:rPr lang="en-CA" dirty="0"/>
              <a:t> se </a:t>
            </a:r>
            <a:r>
              <a:rPr lang="en-CA" b="1" dirty="0"/>
              <a:t>le pone </a:t>
            </a:r>
            <a:r>
              <a:rPr lang="en-CA" b="1" dirty="0" err="1"/>
              <a:t>una</a:t>
            </a:r>
            <a:r>
              <a:rPr lang="en-CA" b="1" dirty="0"/>
              <a:t> </a:t>
            </a:r>
            <a:r>
              <a:rPr lang="en-CA" b="1" dirty="0" err="1"/>
              <a:t>gota</a:t>
            </a:r>
            <a:r>
              <a:rPr lang="en-CA" b="1" dirty="0"/>
              <a:t> </a:t>
            </a:r>
            <a:r>
              <a:rPr lang="en-CA" dirty="0" err="1"/>
              <a:t>ya</a:t>
            </a:r>
            <a:r>
              <a:rPr lang="en-CA" dirty="0"/>
              <a:t> </a:t>
            </a:r>
            <a:r>
              <a:rPr lang="en-CA" dirty="0" err="1"/>
              <a:t>deja</a:t>
            </a:r>
            <a:r>
              <a:rPr lang="en-CA" dirty="0"/>
              <a:t> de </a:t>
            </a:r>
            <a:r>
              <a:rPr lang="en-CA" dirty="0" err="1"/>
              <a:t>estar</a:t>
            </a:r>
            <a:r>
              <a:rPr lang="en-CA" dirty="0"/>
              <a:t> </a:t>
            </a:r>
            <a:r>
              <a:rPr lang="en-CA" dirty="0" err="1"/>
              <a:t>vacio</a:t>
            </a:r>
            <a:r>
              <a:rPr lang="en-CA" dirty="0"/>
              <a:t>, </a:t>
            </a:r>
            <a:r>
              <a:rPr lang="en-CA" b="1" dirty="0"/>
              <a:t>se </a:t>
            </a:r>
            <a:r>
              <a:rPr lang="en-CA" b="1" dirty="0" err="1"/>
              <a:t>aleja</a:t>
            </a:r>
            <a:r>
              <a:rPr lang="en-CA" b="1" dirty="0"/>
              <a:t> de 0 y </a:t>
            </a:r>
            <a:r>
              <a:rPr lang="en-CA" b="1" dirty="0" err="1"/>
              <a:t>pasa</a:t>
            </a:r>
            <a:r>
              <a:rPr lang="en-CA" b="1" dirty="0"/>
              <a:t> a </a:t>
            </a:r>
            <a:r>
              <a:rPr lang="en-CA" b="1" dirty="0" err="1"/>
              <a:t>tener</a:t>
            </a:r>
            <a:r>
              <a:rPr lang="en-CA" b="1" dirty="0"/>
              <a:t> un valor superior a cero </a:t>
            </a:r>
            <a:r>
              <a:rPr lang="en-CA" dirty="0" err="1"/>
              <a:t>porque</a:t>
            </a:r>
            <a:r>
              <a:rPr lang="en-CA" dirty="0"/>
              <a:t> solo </a:t>
            </a:r>
            <a:r>
              <a:rPr lang="en-CA" dirty="0" err="1"/>
              <a:t>tiene</a:t>
            </a:r>
            <a:r>
              <a:rPr lang="en-CA" dirty="0"/>
              <a:t> </a:t>
            </a:r>
            <a:r>
              <a:rPr lang="en-CA" dirty="0" err="1"/>
              <a:t>una</a:t>
            </a:r>
            <a:r>
              <a:rPr lang="en-CA" dirty="0"/>
              <a:t> </a:t>
            </a:r>
            <a:r>
              <a:rPr lang="en-CA" dirty="0" err="1"/>
              <a:t>gota</a:t>
            </a:r>
            <a:endParaRPr lang="en-CA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7135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BAA46-CB27-4993-B3BE-CC1AC8D8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Comparemos</a:t>
            </a:r>
            <a:r>
              <a:rPr lang="en-CA" dirty="0"/>
              <a:t> la </a:t>
            </a:r>
            <a:r>
              <a:rPr lang="en-CA" dirty="0" err="1"/>
              <a:t>pertenencia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E251FD-D609-4F7B-AF6C-35DF7BD5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04" y="1825625"/>
            <a:ext cx="10412895" cy="4351338"/>
          </a:xfrm>
        </p:spPr>
        <p:txBody>
          <a:bodyPr>
            <a:normAutofit/>
          </a:bodyPr>
          <a:lstStyle/>
          <a:p>
            <a:r>
              <a:rPr lang="es-EC" dirty="0"/>
              <a:t>Un conjunto es una colección de objetos que </a:t>
            </a:r>
            <a:r>
              <a:rPr lang="es-EC" b="1" dirty="0"/>
              <a:t>verifican alguna propiedad</a:t>
            </a:r>
            <a:r>
              <a:rPr lang="es-EC" dirty="0"/>
              <a:t>, de forma que un objeto o </a:t>
            </a:r>
            <a:r>
              <a:rPr lang="es-EC" b="1" dirty="0"/>
              <a:t>bien pertenece al conjunto, o no pertenece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435377-4C8F-44B8-A71C-3DAEB4D4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574" y="3479983"/>
            <a:ext cx="5801139" cy="30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1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9AE09-EBE6-460B-B061-85678916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Comparemos</a:t>
            </a:r>
            <a:r>
              <a:rPr lang="en-CA" dirty="0"/>
              <a:t> la </a:t>
            </a:r>
            <a:r>
              <a:rPr lang="en-CA" dirty="0" err="1"/>
              <a:t>pertenencia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C49725-BCF2-4FCE-A21D-0EEE26D0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5052" cy="2627105"/>
          </a:xfrm>
        </p:spPr>
        <p:txBody>
          <a:bodyPr>
            <a:normAutofit fontScale="92500"/>
          </a:bodyPr>
          <a:lstStyle/>
          <a:p>
            <a:r>
              <a:rPr lang="en-CA" dirty="0" err="1"/>
              <a:t>Pertenencia</a:t>
            </a:r>
            <a:r>
              <a:rPr lang="en-CA" dirty="0"/>
              <a:t> al conjunto de </a:t>
            </a:r>
            <a:r>
              <a:rPr lang="en-CA" dirty="0" err="1"/>
              <a:t>los</a:t>
            </a:r>
            <a:r>
              <a:rPr lang="en-CA" dirty="0"/>
              <a:t> altos</a:t>
            </a:r>
          </a:p>
          <a:p>
            <a:r>
              <a:rPr lang="en-CA" dirty="0"/>
              <a:t>Segun las </a:t>
            </a:r>
            <a:r>
              <a:rPr lang="en-CA" dirty="0" err="1"/>
              <a:t>operaciones</a:t>
            </a:r>
            <a:r>
              <a:rPr lang="en-CA" dirty="0"/>
              <a:t> </a:t>
            </a:r>
            <a:r>
              <a:rPr lang="en-CA" b="1" dirty="0" err="1"/>
              <a:t>matematicas</a:t>
            </a:r>
            <a:r>
              <a:rPr lang="en-CA" b="1" dirty="0"/>
              <a:t> </a:t>
            </a:r>
            <a:r>
              <a:rPr lang="en-CA" b="1" dirty="0" err="1"/>
              <a:t>clasicas</a:t>
            </a:r>
            <a:r>
              <a:rPr lang="en-CA" b="1" dirty="0"/>
              <a:t> </a:t>
            </a:r>
            <a:r>
              <a:rPr lang="en-CA" dirty="0"/>
              <a:t>o </a:t>
            </a:r>
            <a:r>
              <a:rPr lang="en-CA" dirty="0" err="1"/>
              <a:t>estas</a:t>
            </a:r>
            <a:r>
              <a:rPr lang="en-CA" dirty="0"/>
              <a:t> </a:t>
            </a:r>
            <a:r>
              <a:rPr lang="en-CA" b="1" dirty="0" err="1"/>
              <a:t>dentro</a:t>
            </a:r>
            <a:r>
              <a:rPr lang="en-CA" b="1" dirty="0"/>
              <a:t> o </a:t>
            </a:r>
            <a:r>
              <a:rPr lang="en-CA" b="1" dirty="0" err="1"/>
              <a:t>estas</a:t>
            </a:r>
            <a:r>
              <a:rPr lang="en-CA" b="1" dirty="0"/>
              <a:t> </a:t>
            </a:r>
            <a:r>
              <a:rPr lang="en-CA" b="1" dirty="0" err="1"/>
              <a:t>fuera</a:t>
            </a:r>
            <a:r>
              <a:rPr lang="en-CA" b="1" dirty="0"/>
              <a:t> </a:t>
            </a:r>
          </a:p>
          <a:p>
            <a:r>
              <a:rPr lang="en-CA" dirty="0"/>
              <a:t>No hay distinction entre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individuos</a:t>
            </a:r>
            <a:r>
              <a:rPr lang="en-CA" dirty="0"/>
              <a:t> que </a:t>
            </a:r>
            <a:r>
              <a:rPr lang="en-CA" dirty="0" err="1"/>
              <a:t>miden</a:t>
            </a:r>
            <a:r>
              <a:rPr lang="en-CA" dirty="0"/>
              <a:t> </a:t>
            </a:r>
            <a:r>
              <a:rPr lang="en-CA" b="1" dirty="0"/>
              <a:t>181 cm </a:t>
            </a:r>
            <a:r>
              <a:rPr lang="en-CA" dirty="0"/>
              <a:t>y </a:t>
            </a:r>
            <a:r>
              <a:rPr lang="en-CA" dirty="0" err="1"/>
              <a:t>los</a:t>
            </a:r>
            <a:r>
              <a:rPr lang="en-CA" dirty="0"/>
              <a:t> que </a:t>
            </a:r>
            <a:r>
              <a:rPr lang="en-CA" b="1" dirty="0" err="1"/>
              <a:t>miden</a:t>
            </a:r>
            <a:r>
              <a:rPr lang="en-CA" b="1" dirty="0"/>
              <a:t> 215 cm , </a:t>
            </a:r>
            <a:r>
              <a:rPr lang="en-CA" dirty="0" err="1"/>
              <a:t>aunque</a:t>
            </a:r>
            <a:r>
              <a:rPr lang="en-CA" dirty="0"/>
              <a:t> </a:t>
            </a:r>
            <a:r>
              <a:rPr lang="en-CA" b="1" dirty="0"/>
              <a:t>hay </a:t>
            </a:r>
            <a:r>
              <a:rPr lang="en-CA" b="1" dirty="0" err="1"/>
              <a:t>una</a:t>
            </a:r>
            <a:r>
              <a:rPr lang="en-CA" b="1" dirty="0"/>
              <a:t> </a:t>
            </a:r>
            <a:r>
              <a:rPr lang="en-CA" b="1" dirty="0" err="1"/>
              <a:t>clara</a:t>
            </a:r>
            <a:r>
              <a:rPr lang="en-CA" b="1" dirty="0"/>
              <a:t> distinction entre </a:t>
            </a:r>
            <a:r>
              <a:rPr lang="en-CA" b="1" dirty="0" err="1"/>
              <a:t>ellos</a:t>
            </a:r>
            <a:r>
              <a:rPr lang="en-CA" b="1" dirty="0"/>
              <a:t> </a:t>
            </a:r>
            <a:endParaRPr lang="es-EC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C1150B-6F71-4E74-A81D-0783D7C3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47" y="4347318"/>
            <a:ext cx="4131139" cy="21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1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823B2-9ACA-4428-9615-7A4492AA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Grado</a:t>
            </a:r>
            <a:r>
              <a:rPr lang="en-CA" dirty="0"/>
              <a:t> de </a:t>
            </a:r>
            <a:r>
              <a:rPr lang="en-CA" dirty="0" err="1"/>
              <a:t>pertenencia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BE6AD8-9A0F-4162-91ED-AAF43862A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0" y="1825625"/>
            <a:ext cx="3924300" cy="4351338"/>
          </a:xfrm>
        </p:spPr>
        <p:txBody>
          <a:bodyPr>
            <a:normAutofit fontScale="92500" lnSpcReduction="20000"/>
          </a:bodyPr>
          <a:lstStyle/>
          <a:p>
            <a:r>
              <a:rPr lang="en-CA" b="1" dirty="0"/>
              <a:t>La function de </a:t>
            </a:r>
            <a:r>
              <a:rPr lang="en-CA" b="1" dirty="0" err="1"/>
              <a:t>pertenencia</a:t>
            </a:r>
            <a:r>
              <a:rPr lang="en-CA" b="1" dirty="0"/>
              <a:t> </a:t>
            </a:r>
            <a:r>
              <a:rPr lang="en-CA" dirty="0"/>
              <a:t>define el conjunto </a:t>
            </a:r>
            <a:r>
              <a:rPr lang="en-CA" dirty="0" err="1"/>
              <a:t>difuso</a:t>
            </a:r>
            <a:r>
              <a:rPr lang="en-CA" dirty="0"/>
              <a:t> para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posibles</a:t>
            </a:r>
            <a:r>
              <a:rPr lang="en-CA" dirty="0"/>
              <a:t> </a:t>
            </a:r>
            <a:r>
              <a:rPr lang="en-CA" b="1" dirty="0" err="1"/>
              <a:t>valores</a:t>
            </a:r>
            <a:r>
              <a:rPr lang="en-CA" b="1" dirty="0"/>
              <a:t> de Altura (horizontal ) </a:t>
            </a:r>
            <a:r>
              <a:rPr lang="en-CA" dirty="0"/>
              <a:t>y </a:t>
            </a:r>
            <a:r>
              <a:rPr lang="en-CA" dirty="0" err="1"/>
              <a:t>proporciona</a:t>
            </a:r>
            <a:r>
              <a:rPr lang="en-CA" dirty="0"/>
              <a:t> el </a:t>
            </a:r>
            <a:r>
              <a:rPr lang="en-CA" dirty="0" err="1"/>
              <a:t>grado</a:t>
            </a:r>
            <a:r>
              <a:rPr lang="en-CA" dirty="0"/>
              <a:t> de </a:t>
            </a:r>
            <a:r>
              <a:rPr lang="en-CA" dirty="0" err="1"/>
              <a:t>pertenencia</a:t>
            </a:r>
            <a:r>
              <a:rPr lang="en-CA" dirty="0"/>
              <a:t> de la Altura al conjunto </a:t>
            </a:r>
            <a:r>
              <a:rPr lang="en-CA" dirty="0" err="1"/>
              <a:t>difuso</a:t>
            </a:r>
            <a:r>
              <a:rPr lang="en-CA" dirty="0"/>
              <a:t>  (0,1)</a:t>
            </a:r>
          </a:p>
          <a:p>
            <a:r>
              <a:rPr lang="en-CA" dirty="0"/>
              <a:t>El </a:t>
            </a:r>
            <a:r>
              <a:rPr lang="en-CA" dirty="0" err="1"/>
              <a:t>grado</a:t>
            </a:r>
            <a:r>
              <a:rPr lang="en-CA" dirty="0"/>
              <a:t> de </a:t>
            </a:r>
            <a:r>
              <a:rPr lang="en-CA" dirty="0" err="1"/>
              <a:t>pertenencia</a:t>
            </a:r>
            <a:r>
              <a:rPr lang="en-CA" dirty="0"/>
              <a:t> del </a:t>
            </a:r>
            <a:r>
              <a:rPr lang="en-CA" dirty="0" err="1"/>
              <a:t>chiquito</a:t>
            </a:r>
            <a:r>
              <a:rPr lang="en-CA" dirty="0"/>
              <a:t> </a:t>
            </a:r>
            <a:r>
              <a:rPr lang="en-CA" dirty="0" err="1"/>
              <a:t>es</a:t>
            </a:r>
            <a:r>
              <a:rPr lang="en-CA" dirty="0"/>
              <a:t> 0.30  y el </a:t>
            </a:r>
            <a:r>
              <a:rPr lang="en-CA" dirty="0" err="1"/>
              <a:t>grado</a:t>
            </a:r>
            <a:r>
              <a:rPr lang="en-CA" dirty="0"/>
              <a:t> de </a:t>
            </a:r>
            <a:r>
              <a:rPr lang="en-CA" dirty="0" err="1"/>
              <a:t>pertenencia</a:t>
            </a:r>
            <a:r>
              <a:rPr lang="en-CA" dirty="0"/>
              <a:t> del alto </a:t>
            </a:r>
            <a:r>
              <a:rPr lang="en-CA" dirty="0" err="1"/>
              <a:t>es</a:t>
            </a:r>
            <a:r>
              <a:rPr lang="en-CA" dirty="0"/>
              <a:t> 0.95</a:t>
            </a:r>
          </a:p>
          <a:p>
            <a:r>
              <a:rPr lang="en-CA" dirty="0" err="1"/>
              <a:t>Entonces</a:t>
            </a:r>
            <a:r>
              <a:rPr lang="en-CA" dirty="0"/>
              <a:t>, que sera el la function de </a:t>
            </a:r>
            <a:r>
              <a:rPr lang="en-CA" dirty="0" err="1"/>
              <a:t>pertenencia</a:t>
            </a:r>
            <a:r>
              <a:rPr lang="en-CA" dirty="0"/>
              <a:t>?</a:t>
            </a:r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9AA8D2-2423-4E9C-872D-2989B3E9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3469"/>
            <a:ext cx="640976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4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33651-07F2-49E7-9D75-BA34C3EB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Introduccion</a:t>
            </a:r>
            <a:r>
              <a:rPr lang="en-CA" dirty="0"/>
              <a:t>  a </a:t>
            </a:r>
            <a:r>
              <a:rPr lang="en-CA" dirty="0" err="1"/>
              <a:t>logica</a:t>
            </a:r>
            <a:r>
              <a:rPr lang="en-CA" dirty="0"/>
              <a:t> </a:t>
            </a:r>
            <a:r>
              <a:rPr lang="en-CA" dirty="0" err="1"/>
              <a:t>difuza</a:t>
            </a:r>
            <a:r>
              <a:rPr lang="en-CA" dirty="0"/>
              <a:t> (fuzzy Logic)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487FFD-8583-43C1-80CE-05FE1CDD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La </a:t>
            </a:r>
            <a:r>
              <a:rPr lang="en-CA" dirty="0" err="1"/>
              <a:t>logica</a:t>
            </a:r>
            <a:r>
              <a:rPr lang="en-CA" dirty="0"/>
              <a:t> </a:t>
            </a:r>
            <a:r>
              <a:rPr lang="en-CA" dirty="0" err="1"/>
              <a:t>difusa</a:t>
            </a:r>
            <a:r>
              <a:rPr lang="en-CA" dirty="0"/>
              <a:t> </a:t>
            </a:r>
            <a:r>
              <a:rPr lang="en-CA" dirty="0" err="1"/>
              <a:t>fue</a:t>
            </a:r>
            <a:r>
              <a:rPr lang="en-CA" dirty="0"/>
              <a:t> </a:t>
            </a:r>
            <a:r>
              <a:rPr lang="en-CA" dirty="0" err="1"/>
              <a:t>creada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1965 </a:t>
            </a:r>
            <a:r>
              <a:rPr lang="en-CA" dirty="0" err="1"/>
              <a:t>como</a:t>
            </a:r>
            <a:r>
              <a:rPr lang="en-CA" dirty="0"/>
              <a:t> </a:t>
            </a:r>
            <a:r>
              <a:rPr lang="en-CA" dirty="0" err="1"/>
              <a:t>una</a:t>
            </a:r>
            <a:r>
              <a:rPr lang="en-CA" dirty="0"/>
              <a:t> alternative a la </a:t>
            </a:r>
            <a:r>
              <a:rPr lang="en-CA" dirty="0" err="1"/>
              <a:t>logica</a:t>
            </a:r>
            <a:r>
              <a:rPr lang="en-CA" dirty="0"/>
              <a:t> de dos </a:t>
            </a:r>
            <a:r>
              <a:rPr lang="en-CA" dirty="0" err="1"/>
              <a:t>valores</a:t>
            </a:r>
            <a:r>
              <a:rPr lang="en-CA" dirty="0"/>
              <a:t>, </a:t>
            </a:r>
            <a:r>
              <a:rPr lang="en-CA" dirty="0" err="1"/>
              <a:t>teoria</a:t>
            </a:r>
            <a:r>
              <a:rPr lang="en-CA" dirty="0"/>
              <a:t> de la </a:t>
            </a:r>
            <a:r>
              <a:rPr lang="en-CA" dirty="0" err="1"/>
              <a:t>probabilidad</a:t>
            </a:r>
            <a:r>
              <a:rPr lang="en-CA" dirty="0"/>
              <a:t>, y la </a:t>
            </a:r>
            <a:r>
              <a:rPr lang="en-CA" dirty="0" err="1"/>
              <a:t>nocion</a:t>
            </a:r>
            <a:r>
              <a:rPr lang="en-CA" dirty="0"/>
              <a:t> </a:t>
            </a:r>
            <a:r>
              <a:rPr lang="en-CA" dirty="0" err="1"/>
              <a:t>tradicional</a:t>
            </a:r>
            <a:r>
              <a:rPr lang="en-CA" dirty="0"/>
              <a:t> de las </a:t>
            </a:r>
            <a:r>
              <a:rPr lang="en-CA" dirty="0" err="1"/>
              <a:t>membresias</a:t>
            </a:r>
            <a:r>
              <a:rPr lang="en-CA" dirty="0"/>
              <a:t> y las </a:t>
            </a:r>
            <a:r>
              <a:rPr lang="en-CA" dirty="0" err="1"/>
              <a:t>logicas</a:t>
            </a:r>
            <a:r>
              <a:rPr lang="en-CA" dirty="0"/>
              <a:t> </a:t>
            </a:r>
          </a:p>
          <a:p>
            <a:r>
              <a:rPr lang="es-EC" altLang="es-EC" dirty="0">
                <a:latin typeface="Arial" panose="020B0604020202020204" pitchFamily="34" charset="0"/>
              </a:rPr>
              <a:t>Propuesto por </a:t>
            </a:r>
            <a:r>
              <a:rPr lang="es-EC" altLang="es-EC" dirty="0" err="1">
                <a:latin typeface="Arial" panose="020B0604020202020204" pitchFamily="34" charset="0"/>
              </a:rPr>
              <a:t>Lofti</a:t>
            </a:r>
            <a:r>
              <a:rPr lang="es-EC" altLang="es-EC" dirty="0">
                <a:latin typeface="Arial" panose="020B0604020202020204" pitchFamily="34" charset="0"/>
              </a:rPr>
              <a:t> A. </a:t>
            </a:r>
            <a:r>
              <a:rPr lang="es-EC" altLang="es-EC" dirty="0" err="1">
                <a:latin typeface="Arial" panose="020B0604020202020204" pitchFamily="34" charset="0"/>
              </a:rPr>
              <a:t>Zadeh</a:t>
            </a:r>
            <a:r>
              <a:rPr lang="es-EC" altLang="es-EC" dirty="0">
                <a:latin typeface="Arial" panose="020B0604020202020204" pitchFamily="34" charset="0"/>
              </a:rPr>
              <a:t> </a:t>
            </a:r>
          </a:p>
          <a:p>
            <a:r>
              <a:rPr lang="es-EC" altLang="es-EC" dirty="0">
                <a:latin typeface="Arial" panose="020B0604020202020204" pitchFamily="34" charset="0"/>
              </a:rPr>
              <a:t>Artículo de 1965  titulado </a:t>
            </a:r>
            <a:r>
              <a:rPr lang="es-EC" altLang="es-EC" i="1" dirty="0">
                <a:latin typeface="Arial" panose="020B0604020202020204" pitchFamily="34" charset="0"/>
              </a:rPr>
              <a:t>"</a:t>
            </a:r>
            <a:r>
              <a:rPr lang="es-EC" altLang="es-EC" i="1" dirty="0" err="1">
                <a:latin typeface="Arial" panose="020B0604020202020204" pitchFamily="34" charset="0"/>
              </a:rPr>
              <a:t>Fuzzy</a:t>
            </a:r>
            <a:r>
              <a:rPr lang="es-EC" altLang="es-EC" i="1" dirty="0">
                <a:latin typeface="Arial" panose="020B0604020202020204" pitchFamily="34" charset="0"/>
              </a:rPr>
              <a:t> Sets"</a:t>
            </a:r>
            <a:r>
              <a:rPr lang="es-EC" altLang="es-EC" dirty="0">
                <a:latin typeface="Arial" panose="020B0604020202020204" pitchFamily="34" charset="0"/>
              </a:rPr>
              <a:t>. </a:t>
            </a:r>
          </a:p>
          <a:p>
            <a:r>
              <a:rPr lang="en-CA" dirty="0"/>
              <a:t>La </a:t>
            </a:r>
            <a:r>
              <a:rPr lang="en-CA" dirty="0" err="1"/>
              <a:t>logica</a:t>
            </a:r>
            <a:r>
              <a:rPr lang="en-CA" dirty="0"/>
              <a:t> </a:t>
            </a:r>
            <a:r>
              <a:rPr lang="en-CA" dirty="0" err="1"/>
              <a:t>difuza</a:t>
            </a:r>
            <a:r>
              <a:rPr lang="en-CA" dirty="0"/>
              <a:t> no </a:t>
            </a:r>
            <a:r>
              <a:rPr lang="en-CA" dirty="0" err="1"/>
              <a:t>usa</a:t>
            </a:r>
            <a:r>
              <a:rPr lang="en-CA" dirty="0"/>
              <a:t> </a:t>
            </a:r>
            <a:r>
              <a:rPr lang="en-CA" dirty="0" err="1"/>
              <a:t>frecuencias</a:t>
            </a:r>
            <a:r>
              <a:rPr lang="en-CA" dirty="0"/>
              <a:t> , </a:t>
            </a:r>
            <a:r>
              <a:rPr lang="en-CA" dirty="0" err="1"/>
              <a:t>pero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 </a:t>
            </a:r>
            <a:r>
              <a:rPr lang="en-CA" dirty="0" err="1"/>
              <a:t>valores</a:t>
            </a:r>
            <a:r>
              <a:rPr lang="en-CA" dirty="0"/>
              <a:t> de </a:t>
            </a:r>
            <a:r>
              <a:rPr lang="en-CA" dirty="0" err="1"/>
              <a:t>verdad</a:t>
            </a:r>
            <a:r>
              <a:rPr lang="en-CA" dirty="0"/>
              <a:t> que </a:t>
            </a:r>
            <a:r>
              <a:rPr lang="en-CA" dirty="0" err="1"/>
              <a:t>representan</a:t>
            </a:r>
            <a:r>
              <a:rPr lang="en-CA" dirty="0"/>
              <a:t> que tan </a:t>
            </a:r>
            <a:r>
              <a:rPr lang="en-CA" dirty="0" err="1"/>
              <a:t>cierto</a:t>
            </a:r>
            <a:r>
              <a:rPr lang="en-CA" dirty="0"/>
              <a:t> </a:t>
            </a:r>
            <a:r>
              <a:rPr lang="en-CA" dirty="0" err="1"/>
              <a:t>es</a:t>
            </a:r>
            <a:r>
              <a:rPr lang="en-CA" dirty="0"/>
              <a:t> un </a:t>
            </a:r>
            <a:r>
              <a:rPr lang="en-CA" dirty="0" err="1"/>
              <a:t>hecho</a:t>
            </a:r>
            <a:r>
              <a:rPr lang="en-CA" dirty="0"/>
              <a:t>, </a:t>
            </a:r>
            <a:r>
              <a:rPr lang="en-CA" dirty="0" err="1"/>
              <a:t>basado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un </a:t>
            </a:r>
            <a:r>
              <a:rPr lang="en-CA" dirty="0" err="1"/>
              <a:t>grado</a:t>
            </a:r>
            <a:r>
              <a:rPr lang="en-CA" dirty="0"/>
              <a:t> de </a:t>
            </a:r>
            <a:r>
              <a:rPr lang="en-CA" dirty="0" err="1"/>
              <a:t>membresia</a:t>
            </a:r>
            <a:r>
              <a:rPr lang="en-CA" dirty="0"/>
              <a:t> de </a:t>
            </a:r>
            <a:r>
              <a:rPr lang="en-CA" dirty="0" err="1"/>
              <a:t>una</a:t>
            </a:r>
            <a:r>
              <a:rPr lang="en-CA" dirty="0"/>
              <a:t> function.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829982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1390</Words>
  <Application>Microsoft Office PowerPoint</Application>
  <PresentationFormat>Panorámica</PresentationFormat>
  <Paragraphs>236</Paragraphs>
  <Slides>37</Slides>
  <Notes>0</Notes>
  <HiddenSlides>1</HiddenSlides>
  <MMClips>0</MMClips>
  <ScaleCrop>false</ScaleCrop>
  <HeadingPairs>
    <vt:vector size="8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51" baseType="lpstr">
      <vt:lpstr>DengXian</vt:lpstr>
      <vt:lpstr>MS PGothic</vt:lpstr>
      <vt:lpstr>Arial</vt:lpstr>
      <vt:lpstr>Arial Narrow</vt:lpstr>
      <vt:lpstr>Calibri</vt:lpstr>
      <vt:lpstr>Calibri Light</vt:lpstr>
      <vt:lpstr>Courier New</vt:lpstr>
      <vt:lpstr>MathJax_Main</vt:lpstr>
      <vt:lpstr>MathJax_Math</vt:lpstr>
      <vt:lpstr>Symbol</vt:lpstr>
      <vt:lpstr>Tahoma</vt:lpstr>
      <vt:lpstr>Times New Roman</vt:lpstr>
      <vt:lpstr>Tema de Office</vt:lpstr>
      <vt:lpstr>Visio</vt:lpstr>
      <vt:lpstr>Inteligencia Artificial</vt:lpstr>
      <vt:lpstr>Cuando esta lleno y cuando esta vacio</vt:lpstr>
      <vt:lpstr>Uso de terminus intermedios</vt:lpstr>
      <vt:lpstr>Ejemplos</vt:lpstr>
      <vt:lpstr>Que es un conjunto difuso?</vt:lpstr>
      <vt:lpstr>Comparemos la pertenencia</vt:lpstr>
      <vt:lpstr>Comparemos la pertenencia</vt:lpstr>
      <vt:lpstr>Grado de pertenencia</vt:lpstr>
      <vt:lpstr>Introduccion  a logica difuza (fuzzy Logic)</vt:lpstr>
      <vt:lpstr>Definicion formal de conjuntos difusos </vt:lpstr>
      <vt:lpstr>Fuzzy sets: Notacion</vt:lpstr>
      <vt:lpstr>Desglozando la formula</vt:lpstr>
      <vt:lpstr>Un ejemplo usando matizadores linguisticos</vt:lpstr>
      <vt:lpstr>Presentación de PowerPoint</vt:lpstr>
      <vt:lpstr>Tipos de funciones de membresia</vt:lpstr>
      <vt:lpstr>Funciones de pertenencia</vt:lpstr>
      <vt:lpstr>Sigmoide</vt:lpstr>
      <vt:lpstr>Diferencia de dos sigmoides</vt:lpstr>
      <vt:lpstr>Gausiana</vt:lpstr>
      <vt:lpstr>Curva basada en splines</vt:lpstr>
      <vt:lpstr>Función triangular</vt:lpstr>
      <vt:lpstr>Funciones de membresia MF</vt:lpstr>
      <vt:lpstr>Sets y fuzzy sets: Ejemplos</vt:lpstr>
      <vt:lpstr>Crisp (classical) logic (logica clasica)</vt:lpstr>
      <vt:lpstr>Funcion de membresia de la logica clasica </vt:lpstr>
      <vt:lpstr>Bivalencia y Fuzzy</vt:lpstr>
      <vt:lpstr>Bivalencia y Fuzzy</vt:lpstr>
      <vt:lpstr>Valores Fuzzy </vt:lpstr>
      <vt:lpstr>Ejemplo: “Young”</vt:lpstr>
      <vt:lpstr>Funciones de membresia en fuzzy logic </vt:lpstr>
      <vt:lpstr>Comparacion entre conjuntos logicos crisp y fuzzy de una persona alta.</vt:lpstr>
      <vt:lpstr>Ejercicio en clase </vt:lpstr>
      <vt:lpstr>Fuzzy no es probabilidades</vt:lpstr>
      <vt:lpstr>Conceptos basicos</vt:lpstr>
      <vt:lpstr>Complemento </vt:lpstr>
      <vt:lpstr>Union </vt:lpstr>
      <vt:lpstr>Interseccion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Otilia</dc:creator>
  <cp:lastModifiedBy>Otilia</cp:lastModifiedBy>
  <cp:revision>18</cp:revision>
  <dcterms:created xsi:type="dcterms:W3CDTF">2018-08-07T01:42:39Z</dcterms:created>
  <dcterms:modified xsi:type="dcterms:W3CDTF">2018-08-14T17:05:35Z</dcterms:modified>
</cp:coreProperties>
</file>